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slide+xml" PartName="/ppt/slides/slide29.xml"/>
  <Override ContentType="application/vnd.openxmlformats-officedocument.presentationml.slide+xml" PartName="/ppt/slides/slide3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5"/>
    <p:sldId id="257" r:id="rId46"/>
    <p:sldId id="258" r:id="rId47"/>
    <p:sldId id="259" r:id="rId48"/>
    <p:sldId id="260" r:id="rId49"/>
    <p:sldId id="261" r:id="rId50"/>
    <p:sldId id="262" r:id="rId51"/>
    <p:sldId id="263" r:id="rId52"/>
    <p:sldId id="264" r:id="rId53"/>
    <p:sldId id="265" r:id="rId54"/>
    <p:sldId id="266" r:id="rId55"/>
    <p:sldId id="267" r:id="rId56"/>
    <p:sldId id="268" r:id="rId57"/>
    <p:sldId id="269" r:id="rId58"/>
    <p:sldId id="270" r:id="rId59"/>
    <p:sldId id="271" r:id="rId60"/>
    <p:sldId id="272" r:id="rId61"/>
    <p:sldId id="273" r:id="rId62"/>
    <p:sldId id="274" r:id="rId63"/>
    <p:sldId id="275" r:id="rId64"/>
    <p:sldId id="276" r:id="rId65"/>
    <p:sldId id="277" r:id="rId66"/>
    <p:sldId id="278" r:id="rId67"/>
    <p:sldId id="279" r:id="rId68"/>
    <p:sldId id="280" r:id="rId69"/>
    <p:sldId id="281" r:id="rId70"/>
    <p:sldId id="282" r:id="rId71"/>
    <p:sldId id="283" r:id="rId72"/>
    <p:sldId id="284" r:id="rId73"/>
    <p:sldId id="285" r:id="rId74"/>
  </p:sldIdLst>
  <p:sldSz cx="18288000" cy="10287000"/>
  <p:notesSz cx="6858000" cy="9144000"/>
  <p:embeddedFontLst>
    <p:embeddedFont>
      <p:font typeface="Oswald" charset="1" panose="00000500000000000000"/>
      <p:regular r:id="rId6"/>
    </p:embeddedFont>
    <p:embeddedFont>
      <p:font typeface="Oswald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League Spartan" charset="1" panose="000008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
      <p:font typeface="Open Sans" charset="1" panose="020B0606030504020204"/>
      <p:regular r:id="rId19"/>
    </p:embeddedFont>
    <p:embeddedFont>
      <p:font typeface="Open Sans Bold" charset="1" panose="020B0806030504020204"/>
      <p:regular r:id="rId20"/>
    </p:embeddedFont>
    <p:embeddedFont>
      <p:font typeface="Open Sans Italics" charset="1" panose="020B0606030504020204"/>
      <p:regular r:id="rId21"/>
    </p:embeddedFont>
    <p:embeddedFont>
      <p:font typeface="Open Sans Bold Italics" charset="1" panose="020B0806030504020204"/>
      <p:regular r:id="rId22"/>
    </p:embeddedFont>
    <p:embeddedFont>
      <p:font typeface="Open Sans Light" charset="1" panose="020B0306030504020204"/>
      <p:regular r:id="rId23"/>
    </p:embeddedFont>
    <p:embeddedFont>
      <p:font typeface="Open Sans Light Italics" charset="1" panose="020B0306030504020204"/>
      <p:regular r:id="rId24"/>
    </p:embeddedFont>
    <p:embeddedFont>
      <p:font typeface="Open Sans Ultra-Bold" charset="1" panose="00000000000000000000"/>
      <p:regular r:id="rId25"/>
    </p:embeddedFont>
    <p:embeddedFont>
      <p:font typeface="Open Sans Ultra-Bold Italics" charset="1" panose="00000000000000000000"/>
      <p:regular r:id="rId26"/>
    </p:embeddedFont>
    <p:embeddedFont>
      <p:font typeface="Montserrat" charset="1" panose="00000500000000000000"/>
      <p:regular r:id="rId27"/>
    </p:embeddedFont>
    <p:embeddedFont>
      <p:font typeface="Montserrat Bold" charset="1" panose="00000800000000000000"/>
      <p:regular r:id="rId28"/>
    </p:embeddedFont>
    <p:embeddedFont>
      <p:font typeface="Montserrat Italics" charset="1" panose="00000500000000000000"/>
      <p:regular r:id="rId29"/>
    </p:embeddedFont>
    <p:embeddedFont>
      <p:font typeface="Montserrat Bold Italics" charset="1" panose="00000800000000000000"/>
      <p:regular r:id="rId30"/>
    </p:embeddedFont>
    <p:embeddedFont>
      <p:font typeface="Montserrat Thin" charset="1" panose="00000300000000000000"/>
      <p:regular r:id="rId31"/>
    </p:embeddedFont>
    <p:embeddedFont>
      <p:font typeface="Montserrat Thin Italics" charset="1" panose="00000300000000000000"/>
      <p:regular r:id="rId32"/>
    </p:embeddedFont>
    <p:embeddedFont>
      <p:font typeface="Montserrat Extra-Light" charset="1" panose="00000300000000000000"/>
      <p:regular r:id="rId33"/>
    </p:embeddedFont>
    <p:embeddedFont>
      <p:font typeface="Montserrat Extra-Light Italics" charset="1" panose="00000300000000000000"/>
      <p:regular r:id="rId34"/>
    </p:embeddedFont>
    <p:embeddedFont>
      <p:font typeface="Montserrat Light" charset="1" panose="00000400000000000000"/>
      <p:regular r:id="rId35"/>
    </p:embeddedFont>
    <p:embeddedFont>
      <p:font typeface="Montserrat Light Italics" charset="1" panose="00000400000000000000"/>
      <p:regular r:id="rId36"/>
    </p:embeddedFont>
    <p:embeddedFont>
      <p:font typeface="Montserrat Medium" charset="1" panose="00000600000000000000"/>
      <p:regular r:id="rId37"/>
    </p:embeddedFont>
    <p:embeddedFont>
      <p:font typeface="Montserrat Medium Italics" charset="1" panose="00000600000000000000"/>
      <p:regular r:id="rId38"/>
    </p:embeddedFont>
    <p:embeddedFont>
      <p:font typeface="Montserrat Semi-Bold" charset="1" panose="00000700000000000000"/>
      <p:regular r:id="rId39"/>
    </p:embeddedFont>
    <p:embeddedFont>
      <p:font typeface="Montserrat Semi-Bold Italics" charset="1" panose="00000700000000000000"/>
      <p:regular r:id="rId40"/>
    </p:embeddedFont>
    <p:embeddedFont>
      <p:font typeface="Montserrat Ultra-Bold" charset="1" panose="00000900000000000000"/>
      <p:regular r:id="rId41"/>
    </p:embeddedFont>
    <p:embeddedFont>
      <p:font typeface="Montserrat Ultra-Bold Italics" charset="1" panose="00000900000000000000"/>
      <p:regular r:id="rId42"/>
    </p:embeddedFont>
    <p:embeddedFont>
      <p:font typeface="Montserrat Heavy" charset="1" panose="00000A00000000000000"/>
      <p:regular r:id="rId43"/>
    </p:embeddedFont>
    <p:embeddedFont>
      <p:font typeface="Montserrat Heavy Italics" charset="1" panose="00000A00000000000000"/>
      <p:regular r:id="rId4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slides/slide1.xml" Type="http://schemas.openxmlformats.org/officeDocument/2006/relationships/slide"/><Relationship Id="rId46" Target="slides/slide2.xml" Type="http://schemas.openxmlformats.org/officeDocument/2006/relationships/slide"/><Relationship Id="rId47" Target="slides/slide3.xml" Type="http://schemas.openxmlformats.org/officeDocument/2006/relationships/slide"/><Relationship Id="rId48" Target="slides/slide4.xml" Type="http://schemas.openxmlformats.org/officeDocument/2006/relationships/slide"/><Relationship Id="rId49" Target="slides/slide5.xml" Type="http://schemas.openxmlformats.org/officeDocument/2006/relationships/slide"/><Relationship Id="rId5" Target="tableStyles.xml" Type="http://schemas.openxmlformats.org/officeDocument/2006/relationships/tableStyles"/><Relationship Id="rId50" Target="slides/slide6.xml" Type="http://schemas.openxmlformats.org/officeDocument/2006/relationships/slide"/><Relationship Id="rId51" Target="slides/slide7.xml" Type="http://schemas.openxmlformats.org/officeDocument/2006/relationships/slide"/><Relationship Id="rId52" Target="slides/slide8.xml" Type="http://schemas.openxmlformats.org/officeDocument/2006/relationships/slide"/><Relationship Id="rId53" Target="slides/slide9.xml" Type="http://schemas.openxmlformats.org/officeDocument/2006/relationships/slide"/><Relationship Id="rId54" Target="slides/slide10.xml" Type="http://schemas.openxmlformats.org/officeDocument/2006/relationships/slide"/><Relationship Id="rId55" Target="slides/slide11.xml" Type="http://schemas.openxmlformats.org/officeDocument/2006/relationships/slide"/><Relationship Id="rId56" Target="slides/slide12.xml" Type="http://schemas.openxmlformats.org/officeDocument/2006/relationships/slide"/><Relationship Id="rId57" Target="slides/slide13.xml" Type="http://schemas.openxmlformats.org/officeDocument/2006/relationships/slide"/><Relationship Id="rId58" Target="slides/slide14.xml" Type="http://schemas.openxmlformats.org/officeDocument/2006/relationships/slide"/><Relationship Id="rId59" Target="slides/slide15.xml" Type="http://schemas.openxmlformats.org/officeDocument/2006/relationships/slide"/><Relationship Id="rId6" Target="fonts/font6.fntdata" Type="http://schemas.openxmlformats.org/officeDocument/2006/relationships/font"/><Relationship Id="rId60" Target="slides/slide16.xml" Type="http://schemas.openxmlformats.org/officeDocument/2006/relationships/slide"/><Relationship Id="rId61" Target="slides/slide17.xml" Type="http://schemas.openxmlformats.org/officeDocument/2006/relationships/slide"/><Relationship Id="rId62" Target="slides/slide18.xml" Type="http://schemas.openxmlformats.org/officeDocument/2006/relationships/slide"/><Relationship Id="rId63" Target="slides/slide19.xml" Type="http://schemas.openxmlformats.org/officeDocument/2006/relationships/slide"/><Relationship Id="rId64" Target="slides/slide20.xml" Type="http://schemas.openxmlformats.org/officeDocument/2006/relationships/slide"/><Relationship Id="rId65" Target="slides/slide21.xml" Type="http://schemas.openxmlformats.org/officeDocument/2006/relationships/slide"/><Relationship Id="rId66" Target="slides/slide22.xml" Type="http://schemas.openxmlformats.org/officeDocument/2006/relationships/slide"/><Relationship Id="rId67" Target="slides/slide23.xml" Type="http://schemas.openxmlformats.org/officeDocument/2006/relationships/slide"/><Relationship Id="rId68" Target="slides/slide24.xml" Type="http://schemas.openxmlformats.org/officeDocument/2006/relationships/slide"/><Relationship Id="rId69" Target="slides/slide25.xml" Type="http://schemas.openxmlformats.org/officeDocument/2006/relationships/slide"/><Relationship Id="rId7" Target="fonts/font7.fntdata" Type="http://schemas.openxmlformats.org/officeDocument/2006/relationships/font"/><Relationship Id="rId70" Target="slides/slide26.xml" Type="http://schemas.openxmlformats.org/officeDocument/2006/relationships/slide"/><Relationship Id="rId71" Target="slides/slide27.xml" Type="http://schemas.openxmlformats.org/officeDocument/2006/relationships/slide"/><Relationship Id="rId72" Target="slides/slide28.xml" Type="http://schemas.openxmlformats.org/officeDocument/2006/relationships/slide"/><Relationship Id="rId73" Target="slides/slide29.xml" Type="http://schemas.openxmlformats.org/officeDocument/2006/relationships/slide"/><Relationship Id="rId74" Target="slides/slide30.xml" Type="http://schemas.openxmlformats.org/officeDocument/2006/relationships/slide"/><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svg>
</file>

<file path=ppt/media/image3.png>
</file>

<file path=ppt/media/image4.jpe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 Id="rId3" Target="../media/image19.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https://codebasics.io/challenge/codebasics-resume-project-challenge" TargetMode="External" Type="http://schemas.openxmlformats.org/officeDocument/2006/relationships/hyperlink"/></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svg" Type="http://schemas.openxmlformats.org/officeDocument/2006/relationships/image"/><Relationship Id="rId4" Target="../media/image4.jpe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 Id="rId3" Target="../media/image28.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6350533"/>
            <a:ext cx="18384100" cy="4280046"/>
            <a:chOff x="0" y="0"/>
            <a:chExt cx="5887963" cy="1370790"/>
          </a:xfrm>
        </p:grpSpPr>
        <p:sp>
          <p:nvSpPr>
            <p:cNvPr name="Freeform 3" id="3"/>
            <p:cNvSpPr/>
            <p:nvPr/>
          </p:nvSpPr>
          <p:spPr>
            <a:xfrm flipH="false" flipV="false" rot="0">
              <a:off x="0" y="0"/>
              <a:ext cx="5887962" cy="1370790"/>
            </a:xfrm>
            <a:custGeom>
              <a:avLst/>
              <a:gdLst/>
              <a:ahLst/>
              <a:cxnLst/>
              <a:rect r="r" b="b" t="t" l="l"/>
              <a:pathLst>
                <a:path h="1370790" w="5887962">
                  <a:moveTo>
                    <a:pt x="0" y="0"/>
                  </a:moveTo>
                  <a:lnTo>
                    <a:pt x="5887962" y="0"/>
                  </a:lnTo>
                  <a:lnTo>
                    <a:pt x="5887962" y="1370790"/>
                  </a:lnTo>
                  <a:lnTo>
                    <a:pt x="0" y="1370790"/>
                  </a:lnTo>
                  <a:close/>
                </a:path>
              </a:pathLst>
            </a:custGeom>
            <a:solidFill>
              <a:srgbClr val="0D7377"/>
            </a:solidFill>
          </p:spPr>
        </p:sp>
      </p:grpSp>
      <p:grpSp>
        <p:nvGrpSpPr>
          <p:cNvPr name="Group 4" id="4"/>
          <p:cNvGrpSpPr>
            <a:grpSpLocks noChangeAspect="true"/>
          </p:cNvGrpSpPr>
          <p:nvPr/>
        </p:nvGrpSpPr>
        <p:grpSpPr>
          <a:xfrm rot="0">
            <a:off x="10153678" y="1201494"/>
            <a:ext cx="7884012" cy="7884012"/>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5080000" y="6350000"/>
                  </a:moveTo>
                  <a:lnTo>
                    <a:pt x="1270000" y="6350000"/>
                  </a:lnTo>
                  <a:cubicBezTo>
                    <a:pt x="568960" y="6350000"/>
                    <a:pt x="0" y="5781040"/>
                    <a:pt x="0" y="5080000"/>
                  </a:cubicBezTo>
                  <a:lnTo>
                    <a:pt x="0" y="1270000"/>
                  </a:lnTo>
                  <a:cubicBezTo>
                    <a:pt x="0" y="568960"/>
                    <a:pt x="568960" y="0"/>
                    <a:pt x="1270000" y="0"/>
                  </a:cubicBezTo>
                  <a:lnTo>
                    <a:pt x="5080000" y="0"/>
                  </a:lnTo>
                  <a:cubicBezTo>
                    <a:pt x="5781040" y="0"/>
                    <a:pt x="6350000" y="568960"/>
                    <a:pt x="6350000" y="1270000"/>
                  </a:cubicBezTo>
                  <a:lnTo>
                    <a:pt x="6350000" y="5080000"/>
                  </a:lnTo>
                  <a:cubicBezTo>
                    <a:pt x="6350000" y="5781040"/>
                    <a:pt x="5781040" y="6350000"/>
                    <a:pt x="5080000" y="6350000"/>
                  </a:cubicBezTo>
                  <a:close/>
                </a:path>
              </a:pathLst>
            </a:custGeom>
            <a:blipFill>
              <a:blip r:embed="rId2"/>
              <a:stretch>
                <a:fillRect l="-50000" t="0" r="-50000" b="0"/>
              </a:stretch>
            </a:blipFill>
          </p:spPr>
        </p:sp>
        <p:sp>
          <p:nvSpPr>
            <p:cNvPr name="Freeform 6" id="6"/>
            <p:cNvSpPr/>
            <p:nvPr/>
          </p:nvSpPr>
          <p:spPr>
            <a:xfrm flipH="false" flipV="false" rot="0">
              <a:off x="0" y="0"/>
              <a:ext cx="6350000" cy="6350000"/>
            </a:xfrm>
            <a:custGeom>
              <a:avLst/>
              <a:gdLst/>
              <a:ahLst/>
              <a:cxnLst/>
              <a:rect r="r" b="b" t="t" l="l"/>
              <a:pathLst>
                <a:path h="6350000" w="6350000">
                  <a:moveTo>
                    <a:pt x="5080000" y="19050"/>
                  </a:moveTo>
                  <a:cubicBezTo>
                    <a:pt x="5769610" y="19050"/>
                    <a:pt x="6330950" y="580390"/>
                    <a:pt x="6330950" y="1270000"/>
                  </a:cubicBezTo>
                  <a:lnTo>
                    <a:pt x="6330950" y="5080000"/>
                  </a:lnTo>
                  <a:cubicBezTo>
                    <a:pt x="6330950" y="5769610"/>
                    <a:pt x="5769610" y="6330950"/>
                    <a:pt x="5080000" y="6330950"/>
                  </a:cubicBezTo>
                  <a:lnTo>
                    <a:pt x="1270000" y="6330950"/>
                  </a:lnTo>
                  <a:cubicBezTo>
                    <a:pt x="580390" y="6330950"/>
                    <a:pt x="19050" y="5769610"/>
                    <a:pt x="19050" y="5080000"/>
                  </a:cubicBezTo>
                  <a:lnTo>
                    <a:pt x="19050" y="1270000"/>
                  </a:lnTo>
                  <a:cubicBezTo>
                    <a:pt x="19050" y="580390"/>
                    <a:pt x="580390" y="19050"/>
                    <a:pt x="1270000" y="19050"/>
                  </a:cubicBezTo>
                  <a:lnTo>
                    <a:pt x="5080000" y="19050"/>
                  </a:lnTo>
                  <a:moveTo>
                    <a:pt x="5080000" y="0"/>
                  </a:moveTo>
                  <a:lnTo>
                    <a:pt x="1270000" y="0"/>
                  </a:lnTo>
                  <a:cubicBezTo>
                    <a:pt x="568960" y="0"/>
                    <a:pt x="0" y="568960"/>
                    <a:pt x="0" y="1270000"/>
                  </a:cubicBezTo>
                  <a:lnTo>
                    <a:pt x="0" y="5080000"/>
                  </a:lnTo>
                  <a:cubicBezTo>
                    <a:pt x="0" y="5781040"/>
                    <a:pt x="568960" y="6350000"/>
                    <a:pt x="1270000" y="6350000"/>
                  </a:cubicBezTo>
                  <a:lnTo>
                    <a:pt x="5080000" y="6350000"/>
                  </a:lnTo>
                  <a:cubicBezTo>
                    <a:pt x="5781040" y="6350000"/>
                    <a:pt x="6350000" y="5781040"/>
                    <a:pt x="6350000" y="5080000"/>
                  </a:cubicBezTo>
                  <a:lnTo>
                    <a:pt x="6350000" y="1270000"/>
                  </a:lnTo>
                  <a:cubicBezTo>
                    <a:pt x="6350000" y="568960"/>
                    <a:pt x="5781040" y="0"/>
                    <a:pt x="5080000" y="0"/>
                  </a:cubicBezTo>
                  <a:lnTo>
                    <a:pt x="5080000" y="0"/>
                  </a:lnTo>
                  <a:close/>
                </a:path>
              </a:pathLst>
            </a:custGeom>
            <a:solidFill>
              <a:srgbClr val="969393"/>
            </a:solidFill>
          </p:spPr>
        </p:sp>
      </p:grpSp>
      <p:sp>
        <p:nvSpPr>
          <p:cNvPr name="Freeform 7" id="7"/>
          <p:cNvSpPr/>
          <p:nvPr/>
        </p:nvSpPr>
        <p:spPr>
          <a:xfrm flipH="false" flipV="false" rot="0">
            <a:off x="343088" y="189056"/>
            <a:ext cx="1877611" cy="2024875"/>
          </a:xfrm>
          <a:custGeom>
            <a:avLst/>
            <a:gdLst/>
            <a:ahLst/>
            <a:cxnLst/>
            <a:rect r="r" b="b" t="t" l="l"/>
            <a:pathLst>
              <a:path h="2024875" w="1877611">
                <a:moveTo>
                  <a:pt x="0" y="0"/>
                </a:moveTo>
                <a:lnTo>
                  <a:pt x="1877611" y="0"/>
                </a:lnTo>
                <a:lnTo>
                  <a:pt x="1877611" y="2024875"/>
                </a:lnTo>
                <a:lnTo>
                  <a:pt x="0" y="2024875"/>
                </a:lnTo>
                <a:lnTo>
                  <a:pt x="0" y="0"/>
                </a:lnTo>
                <a:close/>
              </a:path>
            </a:pathLst>
          </a:custGeom>
          <a:blipFill>
            <a:blip r:embed="rId3"/>
            <a:stretch>
              <a:fillRect l="0" t="0" r="0" b="0"/>
            </a:stretch>
          </a:blipFill>
        </p:spPr>
      </p:sp>
      <p:sp>
        <p:nvSpPr>
          <p:cNvPr name="Freeform 8" id="8"/>
          <p:cNvSpPr/>
          <p:nvPr/>
        </p:nvSpPr>
        <p:spPr>
          <a:xfrm flipH="false" flipV="false" rot="0">
            <a:off x="2715505" y="304883"/>
            <a:ext cx="1793222" cy="1793222"/>
          </a:xfrm>
          <a:custGeom>
            <a:avLst/>
            <a:gdLst/>
            <a:ahLst/>
            <a:cxnLst/>
            <a:rect r="r" b="b" t="t" l="l"/>
            <a:pathLst>
              <a:path h="1793222" w="1793222">
                <a:moveTo>
                  <a:pt x="0" y="0"/>
                </a:moveTo>
                <a:lnTo>
                  <a:pt x="1793223" y="0"/>
                </a:lnTo>
                <a:lnTo>
                  <a:pt x="1793223" y="1793222"/>
                </a:lnTo>
                <a:lnTo>
                  <a:pt x="0" y="1793222"/>
                </a:lnTo>
                <a:lnTo>
                  <a:pt x="0" y="0"/>
                </a:lnTo>
                <a:close/>
              </a:path>
            </a:pathLst>
          </a:custGeom>
          <a:blipFill>
            <a:blip r:embed="rId4"/>
            <a:stretch>
              <a:fillRect l="0" t="0" r="0" b="0"/>
            </a:stretch>
          </a:blipFill>
        </p:spPr>
      </p:sp>
      <p:sp>
        <p:nvSpPr>
          <p:cNvPr name="TextBox 9" id="9"/>
          <p:cNvSpPr txBox="true"/>
          <p:nvPr/>
        </p:nvSpPr>
        <p:spPr>
          <a:xfrm rot="0">
            <a:off x="162951" y="2933347"/>
            <a:ext cx="10353187" cy="2907320"/>
          </a:xfrm>
          <a:prstGeom prst="rect">
            <a:avLst/>
          </a:prstGeom>
        </p:spPr>
        <p:txBody>
          <a:bodyPr anchor="t" rtlCol="false" tIns="0" lIns="0" bIns="0" rIns="0">
            <a:spAutoFit/>
          </a:bodyPr>
          <a:lstStyle/>
          <a:p>
            <a:pPr algn="ctr" marL="0" indent="0" lvl="0">
              <a:lnSpc>
                <a:spcPts val="7449"/>
              </a:lnSpc>
            </a:pPr>
            <a:r>
              <a:rPr lang="en-US" sz="8097">
                <a:solidFill>
                  <a:srgbClr val="0D7377"/>
                </a:solidFill>
                <a:latin typeface="League Spartan"/>
              </a:rPr>
              <a:t>TELANGANA GROWTH ANALYSIS</a:t>
            </a:r>
          </a:p>
        </p:txBody>
      </p:sp>
      <p:sp>
        <p:nvSpPr>
          <p:cNvPr name="TextBox 10" id="10"/>
          <p:cNvSpPr txBox="true"/>
          <p:nvPr/>
        </p:nvSpPr>
        <p:spPr>
          <a:xfrm rot="0">
            <a:off x="1281894" y="7547171"/>
            <a:ext cx="8115300" cy="943385"/>
          </a:xfrm>
          <a:prstGeom prst="rect">
            <a:avLst/>
          </a:prstGeom>
        </p:spPr>
        <p:txBody>
          <a:bodyPr anchor="t" rtlCol="false" tIns="0" lIns="0" bIns="0" rIns="0">
            <a:spAutoFit/>
          </a:bodyPr>
          <a:lstStyle/>
          <a:p>
            <a:pPr>
              <a:lnSpc>
                <a:spcPts val="3766"/>
              </a:lnSpc>
            </a:pPr>
            <a:r>
              <a:rPr lang="en-US" sz="3303">
                <a:solidFill>
                  <a:srgbClr val="FFFFFF"/>
                </a:solidFill>
                <a:latin typeface="Open Sans"/>
              </a:rPr>
              <a:t>Presented By</a:t>
            </a:r>
          </a:p>
          <a:p>
            <a:pPr marL="0" indent="0" lvl="0">
              <a:lnSpc>
                <a:spcPts val="3766"/>
              </a:lnSpc>
            </a:pPr>
            <a:r>
              <a:rPr lang="en-US" sz="3303">
                <a:solidFill>
                  <a:srgbClr val="FFFFFF"/>
                </a:solidFill>
                <a:latin typeface="Open Sans"/>
              </a:rPr>
              <a:t>-Pavani Bachina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1565" y="5143500"/>
            <a:ext cx="7850264" cy="4574170"/>
          </a:xfrm>
          <a:custGeom>
            <a:avLst/>
            <a:gdLst/>
            <a:ahLst/>
            <a:cxnLst/>
            <a:rect r="r" b="b" t="t" l="l"/>
            <a:pathLst>
              <a:path h="4574170" w="7850264">
                <a:moveTo>
                  <a:pt x="0" y="0"/>
                </a:moveTo>
                <a:lnTo>
                  <a:pt x="7850264" y="0"/>
                </a:lnTo>
                <a:lnTo>
                  <a:pt x="7850264" y="4574170"/>
                </a:lnTo>
                <a:lnTo>
                  <a:pt x="0" y="4574170"/>
                </a:lnTo>
                <a:lnTo>
                  <a:pt x="0" y="0"/>
                </a:lnTo>
                <a:close/>
              </a:path>
            </a:pathLst>
          </a:custGeom>
          <a:blipFill>
            <a:blip r:embed="rId2"/>
            <a:stretch>
              <a:fillRect l="0" t="0" r="0" b="0"/>
            </a:stretch>
          </a:blipFill>
        </p:spPr>
      </p:sp>
      <p:sp>
        <p:nvSpPr>
          <p:cNvPr name="Freeform 3" id="3"/>
          <p:cNvSpPr/>
          <p:nvPr/>
        </p:nvSpPr>
        <p:spPr>
          <a:xfrm flipH="false" flipV="false" rot="0">
            <a:off x="11089501" y="1733550"/>
            <a:ext cx="6997209" cy="4090607"/>
          </a:xfrm>
          <a:custGeom>
            <a:avLst/>
            <a:gdLst/>
            <a:ahLst/>
            <a:cxnLst/>
            <a:rect r="r" b="b" t="t" l="l"/>
            <a:pathLst>
              <a:path h="4090607" w="6997209">
                <a:moveTo>
                  <a:pt x="0" y="0"/>
                </a:moveTo>
                <a:lnTo>
                  <a:pt x="6997209" y="0"/>
                </a:lnTo>
                <a:lnTo>
                  <a:pt x="6997209" y="4090607"/>
                </a:lnTo>
                <a:lnTo>
                  <a:pt x="0" y="4090607"/>
                </a:lnTo>
                <a:lnTo>
                  <a:pt x="0" y="0"/>
                </a:lnTo>
                <a:close/>
              </a:path>
            </a:pathLst>
          </a:custGeom>
          <a:blipFill>
            <a:blip r:embed="rId3"/>
            <a:stretch>
              <a:fillRect l="0" t="-357" r="0" b="-357"/>
            </a:stretch>
          </a:blipFill>
        </p:spPr>
      </p:sp>
      <p:sp>
        <p:nvSpPr>
          <p:cNvPr name="TextBox 4" id="4"/>
          <p:cNvSpPr txBox="true"/>
          <p:nvPr/>
        </p:nvSpPr>
        <p:spPr>
          <a:xfrm rot="0">
            <a:off x="522267" y="323850"/>
            <a:ext cx="16737033"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Is there any alteration of e-Stamp challan count and document registration count pattern since the implementation of e-Stamp challan? If so, what suggestions would you propose to the government?</a:t>
            </a:r>
          </a:p>
        </p:txBody>
      </p:sp>
      <p:sp>
        <p:nvSpPr>
          <p:cNvPr name="TextBox 5" id="5"/>
          <p:cNvSpPr txBox="true"/>
          <p:nvPr/>
        </p:nvSpPr>
        <p:spPr>
          <a:xfrm rot="0">
            <a:off x="284025" y="1922431"/>
            <a:ext cx="10443816" cy="3636645"/>
          </a:xfrm>
          <a:prstGeom prst="rect">
            <a:avLst/>
          </a:prstGeom>
        </p:spPr>
        <p:txBody>
          <a:bodyPr anchor="t" rtlCol="false" tIns="0" lIns="0" bIns="0" rIns="0">
            <a:spAutoFit/>
          </a:bodyPr>
          <a:lstStyle/>
          <a:p>
            <a:pPr marL="604519" indent="-302260" lvl="1">
              <a:lnSpc>
                <a:spcPts val="4199"/>
              </a:lnSpc>
              <a:buFont typeface="Arial"/>
              <a:buChar char="•"/>
            </a:pPr>
            <a:r>
              <a:rPr lang="en-US" sz="2799">
                <a:solidFill>
                  <a:srgbClr val="0D7377"/>
                </a:solidFill>
                <a:latin typeface="Open Sans"/>
              </a:rPr>
              <a:t>No</a:t>
            </a:r>
            <a:r>
              <a:rPr lang="en-US" sz="2799">
                <a:solidFill>
                  <a:srgbClr val="0D7377"/>
                </a:solidFill>
                <a:latin typeface="Open Sans"/>
              </a:rPr>
              <a:t> EStamp challan count has been recorded for 2019 yet. </a:t>
            </a:r>
          </a:p>
          <a:p>
            <a:pPr marL="604519" indent="-302260" lvl="1">
              <a:lnSpc>
                <a:spcPts val="4199"/>
              </a:lnSpc>
              <a:buFont typeface="Arial"/>
              <a:buChar char="•"/>
            </a:pPr>
            <a:r>
              <a:rPr lang="en-US" sz="2799">
                <a:solidFill>
                  <a:srgbClr val="0D7377"/>
                </a:solidFill>
                <a:latin typeface="Open Sans"/>
              </a:rPr>
              <a:t>The EStamp challan count, however, grew steadily starting in 2020.</a:t>
            </a:r>
          </a:p>
          <a:p>
            <a:pPr marL="604519" indent="-302260" lvl="1">
              <a:lnSpc>
                <a:spcPts val="4199"/>
              </a:lnSpc>
              <a:buFont typeface="Arial"/>
              <a:buChar char="•"/>
            </a:pPr>
            <a:r>
              <a:rPr lang="en-US" sz="2799">
                <a:solidFill>
                  <a:srgbClr val="0D7377"/>
                </a:solidFill>
                <a:latin typeface="Open Sans"/>
              </a:rPr>
              <a:t>T</a:t>
            </a:r>
            <a:r>
              <a:rPr lang="en-US" sz="2799">
                <a:solidFill>
                  <a:srgbClr val="0D7377"/>
                </a:solidFill>
                <a:latin typeface="Open Sans"/>
              </a:rPr>
              <a:t>he number of documents registered exceeds the number of EStamp challans till 2020. </a:t>
            </a:r>
          </a:p>
          <a:p>
            <a:pPr algn="l" marL="604519" indent="-302260" lvl="1">
              <a:lnSpc>
                <a:spcPts val="4199"/>
              </a:lnSpc>
              <a:spcBef>
                <a:spcPct val="0"/>
              </a:spcBef>
              <a:buFont typeface="Arial"/>
              <a:buChar char="•"/>
            </a:pPr>
            <a:r>
              <a:rPr lang="en-US" sz="2799">
                <a:solidFill>
                  <a:srgbClr val="0D7377"/>
                </a:solidFill>
                <a:latin typeface="Open Sans"/>
              </a:rPr>
              <a:t>However, starting in 2021, there are more EStamp Challans than documents registered count.</a:t>
            </a:r>
          </a:p>
        </p:txBody>
      </p:sp>
      <p:sp>
        <p:nvSpPr>
          <p:cNvPr name="TextBox 6" id="6"/>
          <p:cNvSpPr txBox="true"/>
          <p:nvPr/>
        </p:nvSpPr>
        <p:spPr>
          <a:xfrm rot="0">
            <a:off x="6839948" y="5945923"/>
            <a:ext cx="11448052" cy="3714750"/>
          </a:xfrm>
          <a:prstGeom prst="rect">
            <a:avLst/>
          </a:prstGeom>
        </p:spPr>
        <p:txBody>
          <a:bodyPr anchor="t" rtlCol="false" tIns="0" lIns="0" bIns="0" rIns="0">
            <a:spAutoFit/>
          </a:bodyPr>
          <a:lstStyle/>
          <a:p>
            <a:pPr>
              <a:lnSpc>
                <a:spcPts val="4799"/>
              </a:lnSpc>
            </a:pPr>
            <a:r>
              <a:rPr lang="en-US" sz="3199">
                <a:solidFill>
                  <a:srgbClr val="0D7377"/>
                </a:solidFill>
                <a:latin typeface="Open Sans Bold"/>
              </a:rPr>
              <a:t>Suggestions:</a:t>
            </a:r>
          </a:p>
          <a:p>
            <a:pPr marL="604519" indent="-302260" lvl="1">
              <a:lnSpc>
                <a:spcPts val="4199"/>
              </a:lnSpc>
              <a:buFont typeface="Arial"/>
              <a:buChar char="•"/>
            </a:pPr>
            <a:r>
              <a:rPr lang="en-US" sz="2799">
                <a:solidFill>
                  <a:srgbClr val="0D7377"/>
                </a:solidFill>
                <a:latin typeface="Open Sans Bold"/>
              </a:rPr>
              <a:t>Raising awareness</a:t>
            </a:r>
            <a:r>
              <a:rPr lang="en-US" sz="2799">
                <a:solidFill>
                  <a:srgbClr val="0D7377"/>
                </a:solidFill>
                <a:latin typeface="Open Sans"/>
              </a:rPr>
              <a:t> of EStamps and their advantages. </a:t>
            </a:r>
          </a:p>
          <a:p>
            <a:pPr marL="604519" indent="-302260" lvl="1">
              <a:lnSpc>
                <a:spcPts val="4199"/>
              </a:lnSpc>
              <a:buFont typeface="Arial"/>
              <a:buChar char="•"/>
            </a:pPr>
            <a:r>
              <a:rPr lang="en-US" sz="2799">
                <a:solidFill>
                  <a:srgbClr val="0D7377"/>
                </a:solidFill>
                <a:latin typeface="Open Sans Bold"/>
              </a:rPr>
              <a:t>Improving user friendliness</a:t>
            </a:r>
            <a:r>
              <a:rPr lang="en-US" sz="2799">
                <a:solidFill>
                  <a:srgbClr val="0D7377"/>
                </a:solidFill>
                <a:latin typeface="Open Sans"/>
              </a:rPr>
              <a:t> of the EStamp.</a:t>
            </a:r>
          </a:p>
          <a:p>
            <a:pPr marL="604519" indent="-302260" lvl="1">
              <a:lnSpc>
                <a:spcPts val="4199"/>
              </a:lnSpc>
              <a:buFont typeface="Arial"/>
              <a:buChar char="•"/>
            </a:pPr>
            <a:r>
              <a:rPr lang="en-US" sz="2799">
                <a:solidFill>
                  <a:srgbClr val="0D7377"/>
                </a:solidFill>
                <a:latin typeface="Open Sans Bold"/>
              </a:rPr>
              <a:t>Keeping the balance</a:t>
            </a:r>
            <a:r>
              <a:rPr lang="en-US" sz="2799">
                <a:solidFill>
                  <a:srgbClr val="0D7377"/>
                </a:solidFill>
                <a:latin typeface="Open Sans"/>
              </a:rPr>
              <a:t> between document registration and the EStamp Challan. Because document registration generates more money than EStamp does.</a:t>
            </a:r>
          </a:p>
          <a:p>
            <a:pPr algn="l" marL="604519" indent="-302260" lvl="1">
              <a:lnSpc>
                <a:spcPts val="4199"/>
              </a:lnSpc>
              <a:buFont typeface="Arial"/>
              <a:buChar char="•"/>
            </a:pPr>
            <a:r>
              <a:rPr lang="en-US" sz="2799">
                <a:solidFill>
                  <a:srgbClr val="0D7377"/>
                </a:solidFill>
                <a:latin typeface="Open Sans"/>
              </a:rPr>
              <a:t>Enhancing the website's </a:t>
            </a:r>
            <a:r>
              <a:rPr lang="en-US" sz="2799">
                <a:solidFill>
                  <a:srgbClr val="0D7377"/>
                </a:solidFill>
                <a:latin typeface="Open Sans Bold"/>
              </a:rPr>
              <a:t>security</a:t>
            </a:r>
            <a:r>
              <a:rPr lang="en-US" sz="2799">
                <a:solidFill>
                  <a:srgbClr val="0D7377"/>
                </a:solidFill>
                <a:latin typeface="Open Sans"/>
              </a:rPr>
              <a:t>.</a:t>
            </a:r>
          </a:p>
        </p:txBody>
      </p:sp>
      <p:grpSp>
        <p:nvGrpSpPr>
          <p:cNvPr name="Group 7" id="7"/>
          <p:cNvGrpSpPr/>
          <p:nvPr/>
        </p:nvGrpSpPr>
        <p:grpSpPr>
          <a:xfrm rot="0">
            <a:off x="-1038975" y="9447772"/>
            <a:ext cx="4393457" cy="839228"/>
            <a:chOff x="0" y="0"/>
            <a:chExt cx="1157124" cy="221031"/>
          </a:xfrm>
        </p:grpSpPr>
        <p:sp>
          <p:nvSpPr>
            <p:cNvPr name="Freeform 8" id="8"/>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9" id="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2478202" y="9258300"/>
            <a:ext cx="2664422" cy="1218172"/>
            <a:chOff x="0" y="0"/>
            <a:chExt cx="483446" cy="221031"/>
          </a:xfrm>
        </p:grpSpPr>
        <p:sp>
          <p:nvSpPr>
            <p:cNvPr name="Freeform 11" id="11"/>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2" id="12"/>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4088612" y="9258300"/>
            <a:ext cx="2664422" cy="1218172"/>
            <a:chOff x="0" y="0"/>
            <a:chExt cx="483446" cy="221031"/>
          </a:xfrm>
        </p:grpSpPr>
        <p:sp>
          <p:nvSpPr>
            <p:cNvPr name="Freeform 14" id="14"/>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15" id="15"/>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22267" y="1504876"/>
            <a:ext cx="6788941" cy="8536418"/>
          </a:xfrm>
          <a:custGeom>
            <a:avLst/>
            <a:gdLst/>
            <a:ahLst/>
            <a:cxnLst/>
            <a:rect r="r" b="b" t="t" l="l"/>
            <a:pathLst>
              <a:path h="8536418" w="6788941">
                <a:moveTo>
                  <a:pt x="0" y="0"/>
                </a:moveTo>
                <a:lnTo>
                  <a:pt x="6788941" y="0"/>
                </a:lnTo>
                <a:lnTo>
                  <a:pt x="6788941" y="8536418"/>
                </a:lnTo>
                <a:lnTo>
                  <a:pt x="0" y="8536418"/>
                </a:lnTo>
                <a:lnTo>
                  <a:pt x="0" y="0"/>
                </a:lnTo>
                <a:close/>
              </a:path>
            </a:pathLst>
          </a:custGeom>
          <a:blipFill>
            <a:blip r:embed="rId2"/>
            <a:stretch>
              <a:fillRect l="-14424" t="0" r="-10054" b="0"/>
            </a:stretch>
          </a:blipFill>
        </p:spPr>
      </p:sp>
      <p:sp>
        <p:nvSpPr>
          <p:cNvPr name="TextBox 3" id="3"/>
          <p:cNvSpPr txBox="true"/>
          <p:nvPr/>
        </p:nvSpPr>
        <p:spPr>
          <a:xfrm rot="0">
            <a:off x="8629635" y="2338070"/>
            <a:ext cx="7943531" cy="6920230"/>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D7377"/>
                </a:solidFill>
                <a:latin typeface="Canva Sans Bold"/>
              </a:rPr>
              <a:t>Category 1(&gt;10bn):</a:t>
            </a:r>
            <a:r>
              <a:rPr lang="en-US" sz="2800">
                <a:solidFill>
                  <a:srgbClr val="0D7377"/>
                </a:solidFill>
                <a:latin typeface="Canva Sans"/>
              </a:rPr>
              <a:t> Rangaredy, Medchal Malkajgiri, Hyderabad, Sangareddy</a:t>
            </a:r>
          </a:p>
          <a:p>
            <a:pPr marL="604523" indent="-302261" lvl="1">
              <a:lnSpc>
                <a:spcPts val="3920"/>
              </a:lnSpc>
              <a:buFont typeface="Arial"/>
              <a:buChar char="•"/>
            </a:pPr>
            <a:r>
              <a:rPr lang="en-US" sz="2800">
                <a:solidFill>
                  <a:srgbClr val="0D7377"/>
                </a:solidFill>
                <a:latin typeface="Canva Sans Bold"/>
              </a:rPr>
              <a:t>Category 2(&gt;1bn): </a:t>
            </a:r>
            <a:r>
              <a:rPr lang="en-US" sz="2800">
                <a:solidFill>
                  <a:srgbClr val="0D7377"/>
                </a:solidFill>
                <a:latin typeface="Canva Sans"/>
              </a:rPr>
              <a:t>Hanumakonda, Yadadri Bhuvanagiri, Khammam, Karimnagar, Nizamabad, Nalgonda, Mahabubnagar, Suryapet, Siddipet, Medak, Peddapalli, Mancherial, Jagtial</a:t>
            </a:r>
          </a:p>
          <a:p>
            <a:pPr marL="604523" indent="-302261" lvl="1">
              <a:lnSpc>
                <a:spcPts val="3920"/>
              </a:lnSpc>
              <a:buFont typeface="Arial"/>
              <a:buChar char="•"/>
            </a:pPr>
            <a:r>
              <a:rPr lang="en-US" sz="2800">
                <a:solidFill>
                  <a:srgbClr val="0D7377"/>
                </a:solidFill>
                <a:latin typeface="Canva Sans Bold"/>
              </a:rPr>
              <a:t>Category 3(&lt;1bn):</a:t>
            </a:r>
            <a:r>
              <a:rPr lang="en-US" sz="2800">
                <a:solidFill>
                  <a:srgbClr val="0D7377"/>
                </a:solidFill>
                <a:latin typeface="Canva Sans"/>
              </a:rPr>
              <a:t> Vikarabad, Nagarkurnool, Kamareddy, Rajanna Siricilla, Jangoan, Wanaparthy, Adilabad, Mahabubabad, Nirmal, Jogulamba Gadwal, Bhadradri Kothagudem, Narayanpet, Waranagal, Mulugu, Kumurambheem Asifabad</a:t>
            </a:r>
          </a:p>
        </p:txBody>
      </p:sp>
      <p:sp>
        <p:nvSpPr>
          <p:cNvPr name="TextBox 4" id="4"/>
          <p:cNvSpPr txBox="true"/>
          <p:nvPr/>
        </p:nvSpPr>
        <p:spPr>
          <a:xfrm rot="0">
            <a:off x="522267" y="323850"/>
            <a:ext cx="16737033"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Categorize districts into three segments based on their stamp registration revenue generation during the fiscal year 2021 to 2022</a:t>
            </a:r>
          </a:p>
        </p:txBody>
      </p:sp>
      <p:grpSp>
        <p:nvGrpSpPr>
          <p:cNvPr name="Group 5" id="5"/>
          <p:cNvGrpSpPr/>
          <p:nvPr/>
        </p:nvGrpSpPr>
        <p:grpSpPr>
          <a:xfrm rot="-10800000">
            <a:off x="14581920" y="9447772"/>
            <a:ext cx="4393457" cy="839228"/>
            <a:chOff x="0" y="0"/>
            <a:chExt cx="1157124" cy="221031"/>
          </a:xfrm>
        </p:grpSpPr>
        <p:sp>
          <p:nvSpPr>
            <p:cNvPr name="Freeform 6" id="6"/>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10800000">
            <a:off x="12793778" y="9258300"/>
            <a:ext cx="2664422" cy="1218172"/>
            <a:chOff x="0" y="0"/>
            <a:chExt cx="483446" cy="221031"/>
          </a:xfrm>
        </p:grpSpPr>
        <p:sp>
          <p:nvSpPr>
            <p:cNvPr name="Freeform 9" id="9"/>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1" id="11"/>
          <p:cNvGrpSpPr/>
          <p:nvPr/>
        </p:nvGrpSpPr>
        <p:grpSpPr>
          <a:xfrm rot="-10800000">
            <a:off x="11183368" y="9258300"/>
            <a:ext cx="2664422" cy="1218172"/>
            <a:chOff x="0" y="0"/>
            <a:chExt cx="483446" cy="221031"/>
          </a:xfrm>
        </p:grpSpPr>
        <p:sp>
          <p:nvSpPr>
            <p:cNvPr name="Freeform 12" id="12"/>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13" id="13"/>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045869" y="3683667"/>
            <a:ext cx="12057353" cy="1702517"/>
          </a:xfrm>
          <a:prstGeom prst="rect">
            <a:avLst/>
          </a:prstGeom>
        </p:spPr>
        <p:txBody>
          <a:bodyPr anchor="t" rtlCol="false" tIns="0" lIns="0" bIns="0" rIns="0">
            <a:spAutoFit/>
          </a:bodyPr>
          <a:lstStyle/>
          <a:p>
            <a:pPr algn="ctr">
              <a:lnSpc>
                <a:spcPts val="13948"/>
              </a:lnSpc>
            </a:pPr>
            <a:r>
              <a:rPr lang="en-US" sz="10107" spc="990" u="sng">
                <a:solidFill>
                  <a:srgbClr val="FFFFFF"/>
                </a:solidFill>
                <a:latin typeface="Oswald Bold"/>
              </a:rPr>
              <a:t>TRANSPORTATION</a:t>
            </a:r>
          </a:p>
        </p:txBody>
      </p:sp>
      <p:sp>
        <p:nvSpPr>
          <p:cNvPr name="Freeform 4" id="4"/>
          <p:cNvSpPr/>
          <p:nvPr/>
        </p:nvSpPr>
        <p:spPr>
          <a:xfrm flipH="false" flipV="false" rot="0">
            <a:off x="13447294" y="-3843198"/>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207113" y="2296442"/>
            <a:ext cx="10733943" cy="7990558"/>
          </a:xfrm>
          <a:custGeom>
            <a:avLst/>
            <a:gdLst/>
            <a:ahLst/>
            <a:cxnLst/>
            <a:rect r="r" b="b" t="t" l="l"/>
            <a:pathLst>
              <a:path h="7990558" w="10733943">
                <a:moveTo>
                  <a:pt x="0" y="0"/>
                </a:moveTo>
                <a:lnTo>
                  <a:pt x="10733942" y="0"/>
                </a:lnTo>
                <a:lnTo>
                  <a:pt x="10733942" y="7990558"/>
                </a:lnTo>
                <a:lnTo>
                  <a:pt x="0" y="7990558"/>
                </a:lnTo>
                <a:lnTo>
                  <a:pt x="0" y="0"/>
                </a:lnTo>
                <a:close/>
              </a:path>
            </a:pathLst>
          </a:custGeom>
          <a:blipFill>
            <a:blip r:embed="rId2"/>
            <a:stretch>
              <a:fillRect l="0" t="0" r="0" b="0"/>
            </a:stretch>
          </a:blipFill>
        </p:spPr>
      </p:sp>
      <p:sp>
        <p:nvSpPr>
          <p:cNvPr name="TextBox 3" id="3"/>
          <p:cNvSpPr txBox="true"/>
          <p:nvPr/>
        </p:nvSpPr>
        <p:spPr>
          <a:xfrm rot="0">
            <a:off x="801803" y="323850"/>
            <a:ext cx="17067394" cy="187642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Investigate whether there is any correlation between vehicle sales and specific months or seasons in different districts. Are there any months or seasons that consistently show higher or lower sales rate, and if yes, what could be the driving factors? (Consider Fuel-Type category only)</a:t>
            </a:r>
          </a:p>
        </p:txBody>
      </p:sp>
      <p:sp>
        <p:nvSpPr>
          <p:cNvPr name="TextBox 4" id="4"/>
          <p:cNvSpPr txBox="true"/>
          <p:nvPr/>
        </p:nvSpPr>
        <p:spPr>
          <a:xfrm rot="0">
            <a:off x="356485" y="2833370"/>
            <a:ext cx="8787515" cy="6424930"/>
          </a:xfrm>
          <a:prstGeom prst="rect">
            <a:avLst/>
          </a:prstGeom>
        </p:spPr>
        <p:txBody>
          <a:bodyPr anchor="t" rtlCol="false" tIns="0" lIns="0" bIns="0" rIns="0">
            <a:spAutoFit/>
          </a:bodyPr>
          <a:lstStyle/>
          <a:p>
            <a:pPr>
              <a:lnSpc>
                <a:spcPts val="3920"/>
              </a:lnSpc>
            </a:pPr>
            <a:r>
              <a:rPr lang="en-US" sz="2800">
                <a:solidFill>
                  <a:srgbClr val="0D7377"/>
                </a:solidFill>
                <a:latin typeface="Canva Sans"/>
              </a:rPr>
              <a:t>Yes, there is a correlation between vehicle sales and seasons. Vehicle sales are typically higher in the winter and lower in the summer. As the population of a district increases, there is a higher likelihood of increased vehicle sales. The largest vehicle sales in Telangana were recorded in Hyderabad, Medchal Malkajgiri, Rangareddy, and Sangareddy.</a:t>
            </a:r>
          </a:p>
          <a:p>
            <a:pPr>
              <a:lnSpc>
                <a:spcPts val="3920"/>
              </a:lnSpc>
            </a:pPr>
          </a:p>
          <a:p>
            <a:pPr marL="604523" indent="-302261" lvl="1">
              <a:lnSpc>
                <a:spcPts val="3920"/>
              </a:lnSpc>
              <a:buFont typeface="Arial"/>
              <a:buChar char="•"/>
            </a:pPr>
            <a:r>
              <a:rPr lang="en-US" sz="2800">
                <a:solidFill>
                  <a:srgbClr val="0D7377"/>
                </a:solidFill>
                <a:latin typeface="Canva Sans"/>
              </a:rPr>
              <a:t>October and June have the highest sales rate in Telangana</a:t>
            </a:r>
          </a:p>
          <a:p>
            <a:pPr marL="604523" indent="-302261" lvl="1">
              <a:lnSpc>
                <a:spcPts val="3920"/>
              </a:lnSpc>
              <a:buFont typeface="Arial"/>
              <a:buChar char="•"/>
            </a:pPr>
            <a:r>
              <a:rPr lang="en-US" sz="2800">
                <a:solidFill>
                  <a:srgbClr val="0D7377"/>
                </a:solidFill>
                <a:latin typeface="Canva Sans"/>
              </a:rPr>
              <a:t>April and May have lowest vehicle sales rate in Telangana</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801803" y="2338070"/>
            <a:ext cx="13167188" cy="7415530"/>
          </a:xfrm>
          <a:prstGeom prst="rect">
            <a:avLst/>
          </a:prstGeom>
        </p:spPr>
        <p:txBody>
          <a:bodyPr anchor="t" rtlCol="false" tIns="0" lIns="0" bIns="0" rIns="0">
            <a:spAutoFit/>
          </a:bodyPr>
          <a:lstStyle/>
          <a:p>
            <a:pPr>
              <a:lnSpc>
                <a:spcPts val="3920"/>
              </a:lnSpc>
            </a:pPr>
            <a:r>
              <a:rPr lang="en-US" sz="2800">
                <a:solidFill>
                  <a:srgbClr val="0D7377"/>
                </a:solidFill>
                <a:latin typeface="Canva Sans Bold"/>
              </a:rPr>
              <a:t>Highest vehicle sales:</a:t>
            </a:r>
          </a:p>
          <a:p>
            <a:pPr marL="604523" indent="-302261" lvl="1">
              <a:lnSpc>
                <a:spcPts val="3920"/>
              </a:lnSpc>
              <a:buFont typeface="Arial"/>
              <a:buChar char="•"/>
            </a:pPr>
            <a:r>
              <a:rPr lang="en-US" sz="2800">
                <a:solidFill>
                  <a:srgbClr val="0D7377"/>
                </a:solidFill>
                <a:latin typeface="Canva Sans"/>
              </a:rPr>
              <a:t>June can see higher sales, as families and students prepare for the new school year, work and some may purchase vehicles for commuting to school or college.</a:t>
            </a:r>
          </a:p>
          <a:p>
            <a:pPr marL="604523" indent="-302261" lvl="1">
              <a:lnSpc>
                <a:spcPts val="3920"/>
              </a:lnSpc>
              <a:buFont typeface="Arial"/>
              <a:buChar char="•"/>
            </a:pPr>
            <a:r>
              <a:rPr lang="en-US" sz="2800">
                <a:solidFill>
                  <a:srgbClr val="0D7377"/>
                </a:solidFill>
                <a:latin typeface="Canva Sans"/>
              </a:rPr>
              <a:t>October and June have the highest sales rate in Telangana. In Telangana major festival Dussehra is celebrated in the month of October. Many people consider this occasion auspicious for making significant purchases, including vehicles.</a:t>
            </a:r>
          </a:p>
          <a:p>
            <a:pPr>
              <a:lnSpc>
                <a:spcPts val="3920"/>
              </a:lnSpc>
            </a:pPr>
          </a:p>
          <a:p>
            <a:pPr>
              <a:lnSpc>
                <a:spcPts val="3920"/>
              </a:lnSpc>
            </a:pPr>
            <a:r>
              <a:rPr lang="en-US" sz="2800">
                <a:solidFill>
                  <a:srgbClr val="0D7377"/>
                </a:solidFill>
                <a:latin typeface="Canva Sans Bold"/>
              </a:rPr>
              <a:t>L</a:t>
            </a:r>
            <a:r>
              <a:rPr lang="en-US" sz="2800">
                <a:solidFill>
                  <a:srgbClr val="0D7377"/>
                </a:solidFill>
                <a:latin typeface="Canva Sans Bold"/>
              </a:rPr>
              <a:t>owest vehicle sales:</a:t>
            </a:r>
          </a:p>
          <a:p>
            <a:pPr marL="604523" indent="-302261" lvl="1">
              <a:lnSpc>
                <a:spcPts val="3920"/>
              </a:lnSpc>
              <a:buFont typeface="Arial"/>
              <a:buChar char="•"/>
            </a:pPr>
            <a:r>
              <a:rPr lang="en-US" sz="2800">
                <a:solidFill>
                  <a:srgbClr val="0D7377"/>
                </a:solidFill>
                <a:latin typeface="Canva Sans"/>
              </a:rPr>
              <a:t>Tela</a:t>
            </a:r>
            <a:r>
              <a:rPr lang="en-US" sz="2800">
                <a:solidFill>
                  <a:srgbClr val="0D7377"/>
                </a:solidFill>
                <a:latin typeface="Canva Sans"/>
              </a:rPr>
              <a:t>ngana experiences extreme summer heat in the months of April and May. Vehicle sales may slow down during the hottest months as potential buyers may prefer to avoid outdoor activities, including visiting dealerships.</a:t>
            </a:r>
          </a:p>
          <a:p>
            <a:pPr marL="604523" indent="-302261" lvl="1">
              <a:lnSpc>
                <a:spcPts val="3920"/>
              </a:lnSpc>
              <a:buFont typeface="Arial"/>
              <a:buChar char="•"/>
            </a:pPr>
            <a:r>
              <a:rPr lang="en-US" sz="2800">
                <a:solidFill>
                  <a:srgbClr val="0D7377"/>
                </a:solidFill>
                <a:latin typeface="Canva Sans"/>
              </a:rPr>
              <a:t>Even fuel prices tend to be higher during the summer months.</a:t>
            </a:r>
          </a:p>
        </p:txBody>
      </p:sp>
      <p:sp>
        <p:nvSpPr>
          <p:cNvPr name="Freeform 3" id="3"/>
          <p:cNvSpPr/>
          <p:nvPr/>
        </p:nvSpPr>
        <p:spPr>
          <a:xfrm flipH="false" flipV="false" rot="0">
            <a:off x="13968991" y="2979442"/>
            <a:ext cx="5225545" cy="4990160"/>
          </a:xfrm>
          <a:custGeom>
            <a:avLst/>
            <a:gdLst/>
            <a:ahLst/>
            <a:cxnLst/>
            <a:rect r="r" b="b" t="t" l="l"/>
            <a:pathLst>
              <a:path h="4990160" w="5225545">
                <a:moveTo>
                  <a:pt x="0" y="0"/>
                </a:moveTo>
                <a:lnTo>
                  <a:pt x="5225544" y="0"/>
                </a:lnTo>
                <a:lnTo>
                  <a:pt x="5225544" y="4990160"/>
                </a:lnTo>
                <a:lnTo>
                  <a:pt x="0" y="4990160"/>
                </a:lnTo>
                <a:lnTo>
                  <a:pt x="0" y="0"/>
                </a:lnTo>
                <a:close/>
              </a:path>
            </a:pathLst>
          </a:custGeom>
          <a:blipFill>
            <a:blip r:embed="rId2"/>
            <a:stretch>
              <a:fillRect l="0" t="0" r="0" b="0"/>
            </a:stretch>
          </a:blipFill>
        </p:spPr>
      </p:sp>
      <p:sp>
        <p:nvSpPr>
          <p:cNvPr name="TextBox 4" id="4"/>
          <p:cNvSpPr txBox="true"/>
          <p:nvPr/>
        </p:nvSpPr>
        <p:spPr>
          <a:xfrm rot="0">
            <a:off x="801803" y="323850"/>
            <a:ext cx="17067394" cy="187642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Investigate whether there is any correlation between vehicle sales and specific months or seasons in different districts. Are there any months or seasons that consistently show higher or lower sales rate, and if yes, what could be the driving factors? (Consider Fuel-Type category only)</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608596" y="1959610"/>
            <a:ext cx="9679404" cy="5226142"/>
          </a:xfrm>
          <a:custGeom>
            <a:avLst/>
            <a:gdLst/>
            <a:ahLst/>
            <a:cxnLst/>
            <a:rect r="r" b="b" t="t" l="l"/>
            <a:pathLst>
              <a:path h="5226142" w="9679404">
                <a:moveTo>
                  <a:pt x="0" y="0"/>
                </a:moveTo>
                <a:lnTo>
                  <a:pt x="9679404" y="0"/>
                </a:lnTo>
                <a:lnTo>
                  <a:pt x="9679404" y="5226142"/>
                </a:lnTo>
                <a:lnTo>
                  <a:pt x="0" y="5226142"/>
                </a:lnTo>
                <a:lnTo>
                  <a:pt x="0" y="0"/>
                </a:lnTo>
                <a:close/>
              </a:path>
            </a:pathLst>
          </a:custGeom>
          <a:blipFill>
            <a:blip r:embed="rId2"/>
            <a:stretch>
              <a:fillRect l="0" t="0" r="0" b="0"/>
            </a:stretch>
          </a:blipFill>
        </p:spPr>
      </p:sp>
      <p:sp>
        <p:nvSpPr>
          <p:cNvPr name="TextBox 3" id="3"/>
          <p:cNvSpPr txBox="true"/>
          <p:nvPr/>
        </p:nvSpPr>
        <p:spPr>
          <a:xfrm rot="0">
            <a:off x="166494" y="323850"/>
            <a:ext cx="17829764"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How does the distribution of vehicles vary by vehicle class (MotorCycle, MotorCar, AutoRickshaw, Agriculture) across different districts? Are there any districts with a predominant preference for a specific vehicle class? Consider FY 2022 for analysis.</a:t>
            </a:r>
          </a:p>
        </p:txBody>
      </p:sp>
      <p:sp>
        <p:nvSpPr>
          <p:cNvPr name="TextBox 4" id="4"/>
          <p:cNvSpPr txBox="true"/>
          <p:nvPr/>
        </p:nvSpPr>
        <p:spPr>
          <a:xfrm rot="0">
            <a:off x="381948" y="2165442"/>
            <a:ext cx="7975066" cy="5020310"/>
          </a:xfrm>
          <a:prstGeom prst="rect">
            <a:avLst/>
          </a:prstGeom>
        </p:spPr>
        <p:txBody>
          <a:bodyPr anchor="t" rtlCol="false" tIns="0" lIns="0" bIns="0" rIns="0">
            <a:spAutoFit/>
          </a:bodyPr>
          <a:lstStyle/>
          <a:p>
            <a:pPr marL="561339" indent="-280669" lvl="1">
              <a:lnSpc>
                <a:spcPts val="3639"/>
              </a:lnSpc>
              <a:buFont typeface="Arial"/>
              <a:buChar char="•"/>
            </a:pPr>
            <a:r>
              <a:rPr lang="en-US" sz="2599">
                <a:solidFill>
                  <a:srgbClr val="0D7377"/>
                </a:solidFill>
                <a:latin typeface="Canva Sans Bold"/>
              </a:rPr>
              <a:t>MotorCycle:</a:t>
            </a:r>
            <a:r>
              <a:rPr lang="en-US" sz="2599">
                <a:solidFill>
                  <a:srgbClr val="0D7377"/>
                </a:solidFill>
                <a:latin typeface="Canva Sans"/>
              </a:rPr>
              <a:t> Due to its affor</a:t>
            </a:r>
            <a:r>
              <a:rPr lang="en-US" sz="2599">
                <a:solidFill>
                  <a:srgbClr val="0D7377"/>
                </a:solidFill>
                <a:latin typeface="Canva Sans"/>
              </a:rPr>
              <a:t>dability, convenient parking, and convenience of travel, motorcycles are favored by the majority of people. Medchal-Malkajgiri (17%), Rangareddy (16%), Hyderabad (22%) and Sangareddy (4%) prefer motorcycles. </a:t>
            </a:r>
          </a:p>
          <a:p>
            <a:pPr marL="561339" indent="-280669" lvl="1">
              <a:lnSpc>
                <a:spcPts val="3639"/>
              </a:lnSpc>
              <a:buFont typeface="Arial"/>
              <a:buChar char="•"/>
            </a:pPr>
            <a:r>
              <a:rPr lang="en-US" sz="2599">
                <a:solidFill>
                  <a:srgbClr val="0D7377"/>
                </a:solidFill>
                <a:latin typeface="Canva Sans Bold"/>
              </a:rPr>
              <a:t>MotorCar:</a:t>
            </a:r>
            <a:r>
              <a:rPr lang="en-US" sz="2599">
                <a:solidFill>
                  <a:srgbClr val="0D7377"/>
                </a:solidFill>
                <a:latin typeface="Canva Sans"/>
              </a:rPr>
              <a:t> People prefer MotorCar due to its flexibility, efficiency and convenience. This vehicle class is preferred by Rangareddy (26%), Medchal_Malkajgiri (23%), Hyderabad (19%), and Sangareddy (5.5%).</a:t>
            </a:r>
          </a:p>
        </p:txBody>
      </p:sp>
      <p:sp>
        <p:nvSpPr>
          <p:cNvPr name="TextBox 5" id="5"/>
          <p:cNvSpPr txBox="true"/>
          <p:nvPr/>
        </p:nvSpPr>
        <p:spPr>
          <a:xfrm rot="0">
            <a:off x="381948" y="7357202"/>
            <a:ext cx="16877352" cy="2277110"/>
          </a:xfrm>
          <a:prstGeom prst="rect">
            <a:avLst/>
          </a:prstGeom>
        </p:spPr>
        <p:txBody>
          <a:bodyPr anchor="t" rtlCol="false" tIns="0" lIns="0" bIns="0" rIns="0">
            <a:spAutoFit/>
          </a:bodyPr>
          <a:lstStyle/>
          <a:p>
            <a:pPr marL="561344" indent="-280672" lvl="1">
              <a:lnSpc>
                <a:spcPts val="3640"/>
              </a:lnSpc>
              <a:buFont typeface="Arial"/>
              <a:buChar char="•"/>
            </a:pPr>
            <a:r>
              <a:rPr lang="en-US" sz="2600">
                <a:solidFill>
                  <a:srgbClr val="0D7377"/>
                </a:solidFill>
                <a:latin typeface="Canva Sans Bold"/>
              </a:rPr>
              <a:t>AutoRickshaw</a:t>
            </a:r>
            <a:r>
              <a:rPr lang="en-US" sz="2600">
                <a:solidFill>
                  <a:srgbClr val="0D7377"/>
                </a:solidFill>
                <a:latin typeface="Canva Sans"/>
              </a:rPr>
              <a:t>: Auto Rickshaws are convenient and reasonably priced. Most residents of Hyderabad (27%) prefer this Vehicle class, followed by Sangareddy (11%), Khammam (8.8%), and Vikarabad (6.7%).</a:t>
            </a:r>
          </a:p>
          <a:p>
            <a:pPr algn="l" marL="561344" indent="-280672" lvl="1">
              <a:lnSpc>
                <a:spcPts val="3640"/>
              </a:lnSpc>
              <a:buFont typeface="Arial"/>
              <a:buChar char="•"/>
            </a:pPr>
            <a:r>
              <a:rPr lang="en-US" sz="2600">
                <a:solidFill>
                  <a:srgbClr val="0D7377"/>
                </a:solidFill>
                <a:latin typeface="Canva Sans Bold"/>
              </a:rPr>
              <a:t>Agriculture</a:t>
            </a:r>
            <a:r>
              <a:rPr lang="en-US" sz="2600">
                <a:solidFill>
                  <a:srgbClr val="0D7377"/>
                </a:solidFill>
                <a:latin typeface="Canva Sans"/>
              </a:rPr>
              <a:t>: This vehicle class is preferred by Nalgonda (7.3%), Siddipet (7.0%), Suryapet (6.3%), Khammam (6.0%), and Bhadradri Kothagudem (5.7%). As agriculture is the primary source of revenue for these districts.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01032" y="1733550"/>
            <a:ext cx="8611676" cy="4844068"/>
          </a:xfrm>
          <a:custGeom>
            <a:avLst/>
            <a:gdLst/>
            <a:ahLst/>
            <a:cxnLst/>
            <a:rect r="r" b="b" t="t" l="l"/>
            <a:pathLst>
              <a:path h="4844068" w="8611676">
                <a:moveTo>
                  <a:pt x="0" y="0"/>
                </a:moveTo>
                <a:lnTo>
                  <a:pt x="8611676" y="0"/>
                </a:lnTo>
                <a:lnTo>
                  <a:pt x="8611676" y="4844068"/>
                </a:lnTo>
                <a:lnTo>
                  <a:pt x="0" y="4844068"/>
                </a:lnTo>
                <a:lnTo>
                  <a:pt x="0" y="0"/>
                </a:lnTo>
                <a:close/>
              </a:path>
            </a:pathLst>
          </a:custGeom>
          <a:blipFill>
            <a:blip r:embed="rId2"/>
            <a:stretch>
              <a:fillRect l="-997" t="0" r="-997" b="0"/>
            </a:stretch>
          </a:blipFill>
        </p:spPr>
      </p:sp>
      <p:sp>
        <p:nvSpPr>
          <p:cNvPr name="Freeform 3" id="3"/>
          <p:cNvSpPr/>
          <p:nvPr/>
        </p:nvSpPr>
        <p:spPr>
          <a:xfrm flipH="false" flipV="false" rot="0">
            <a:off x="10804361" y="5074002"/>
            <a:ext cx="8810357" cy="5504744"/>
          </a:xfrm>
          <a:custGeom>
            <a:avLst/>
            <a:gdLst/>
            <a:ahLst/>
            <a:cxnLst/>
            <a:rect r="r" b="b" t="t" l="l"/>
            <a:pathLst>
              <a:path h="5504744" w="8810357">
                <a:moveTo>
                  <a:pt x="0" y="0"/>
                </a:moveTo>
                <a:lnTo>
                  <a:pt x="8810357" y="0"/>
                </a:lnTo>
                <a:lnTo>
                  <a:pt x="8810357" y="5504744"/>
                </a:lnTo>
                <a:lnTo>
                  <a:pt x="0" y="5504744"/>
                </a:lnTo>
                <a:lnTo>
                  <a:pt x="0" y="0"/>
                </a:lnTo>
                <a:close/>
              </a:path>
            </a:pathLst>
          </a:custGeom>
          <a:blipFill>
            <a:blip r:embed="rId3"/>
            <a:stretch>
              <a:fillRect l="0" t="0" r="0" b="0"/>
            </a:stretch>
          </a:blipFill>
        </p:spPr>
      </p:sp>
      <p:sp>
        <p:nvSpPr>
          <p:cNvPr name="TextBox 4" id="4"/>
          <p:cNvSpPr txBox="true"/>
          <p:nvPr/>
        </p:nvSpPr>
        <p:spPr>
          <a:xfrm rot="0">
            <a:off x="522267" y="323850"/>
            <a:ext cx="16737033"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List down the top 3 and bottom 3 districts that have shown the highest and lowest vehicle sales growth during FY 2022 compared to FY 2021? (Consider and compare categories: Petrol, Diesel and Electric)</a:t>
            </a:r>
          </a:p>
        </p:txBody>
      </p:sp>
      <p:sp>
        <p:nvSpPr>
          <p:cNvPr name="TextBox 5" id="5"/>
          <p:cNvSpPr txBox="true"/>
          <p:nvPr/>
        </p:nvSpPr>
        <p:spPr>
          <a:xfrm rot="0">
            <a:off x="7091261" y="2095316"/>
            <a:ext cx="9860479" cy="3453130"/>
          </a:xfrm>
          <a:prstGeom prst="rect">
            <a:avLst/>
          </a:prstGeom>
        </p:spPr>
        <p:txBody>
          <a:bodyPr anchor="t" rtlCol="false" tIns="0" lIns="0" bIns="0" rIns="0">
            <a:spAutoFit/>
          </a:bodyPr>
          <a:lstStyle/>
          <a:p>
            <a:pPr>
              <a:lnSpc>
                <a:spcPts val="3920"/>
              </a:lnSpc>
            </a:pPr>
            <a:r>
              <a:rPr lang="en-US" sz="2800">
                <a:solidFill>
                  <a:srgbClr val="0D7377"/>
                </a:solidFill>
                <a:latin typeface="Canva Sans Bold"/>
              </a:rPr>
              <a:t>Top 3 districts with highest sales growth during FY 2022 and FY 2021</a:t>
            </a:r>
          </a:p>
          <a:p>
            <a:pPr marL="604523" indent="-302261" lvl="1">
              <a:lnSpc>
                <a:spcPts val="3920"/>
              </a:lnSpc>
              <a:buFont typeface="Arial"/>
              <a:buChar char="•"/>
            </a:pPr>
            <a:r>
              <a:rPr lang="en-US" sz="2800">
                <a:solidFill>
                  <a:srgbClr val="0D7377"/>
                </a:solidFill>
                <a:latin typeface="Canva Sans Bold"/>
              </a:rPr>
              <a:t>Rangare</a:t>
            </a:r>
            <a:r>
              <a:rPr lang="en-US" sz="2800">
                <a:solidFill>
                  <a:srgbClr val="0D7377"/>
                </a:solidFill>
                <a:latin typeface="Canva Sans Bold"/>
              </a:rPr>
              <a:t>ddy</a:t>
            </a:r>
            <a:r>
              <a:rPr lang="en-US" sz="2800">
                <a:solidFill>
                  <a:srgbClr val="0D7377"/>
                </a:solidFill>
                <a:latin typeface="Canva Sans"/>
              </a:rPr>
              <a:t>: This district saw the most substantial sales growth with 13%.</a:t>
            </a:r>
          </a:p>
          <a:p>
            <a:pPr marL="604523" indent="-302261" lvl="1">
              <a:lnSpc>
                <a:spcPts val="3920"/>
              </a:lnSpc>
              <a:buFont typeface="Arial"/>
              <a:buChar char="•"/>
            </a:pPr>
            <a:r>
              <a:rPr lang="en-US" sz="2800">
                <a:solidFill>
                  <a:srgbClr val="0D7377"/>
                </a:solidFill>
                <a:latin typeface="Canva Sans Bold"/>
              </a:rPr>
              <a:t>Hyderabad</a:t>
            </a:r>
            <a:r>
              <a:rPr lang="en-US" sz="2800">
                <a:solidFill>
                  <a:srgbClr val="0D7377"/>
                </a:solidFill>
                <a:latin typeface="Canva Sans"/>
              </a:rPr>
              <a:t>: This district has shown a growth of 5% of sales.</a:t>
            </a:r>
          </a:p>
          <a:p>
            <a:pPr marL="604523" indent="-302261" lvl="1">
              <a:lnSpc>
                <a:spcPts val="3920"/>
              </a:lnSpc>
              <a:buFont typeface="Arial"/>
              <a:buChar char="•"/>
            </a:pPr>
            <a:r>
              <a:rPr lang="en-US" sz="2800">
                <a:solidFill>
                  <a:srgbClr val="0D7377"/>
                </a:solidFill>
                <a:latin typeface="Canva Sans Bold"/>
              </a:rPr>
              <a:t>Karimnagar</a:t>
            </a:r>
            <a:r>
              <a:rPr lang="en-US" sz="2800">
                <a:solidFill>
                  <a:srgbClr val="0D7377"/>
                </a:solidFill>
                <a:latin typeface="Canva Sans"/>
              </a:rPr>
              <a:t>: This district has an increase of 4% sales.</a:t>
            </a:r>
            <a:r>
              <a:rPr lang="en-US" sz="2800">
                <a:solidFill>
                  <a:srgbClr val="074244"/>
                </a:solidFill>
                <a:latin typeface="Canva Sans"/>
              </a:rPr>
              <a:t> </a:t>
            </a:r>
          </a:p>
        </p:txBody>
      </p:sp>
      <p:sp>
        <p:nvSpPr>
          <p:cNvPr name="TextBox 6" id="6"/>
          <p:cNvSpPr txBox="true"/>
          <p:nvPr/>
        </p:nvSpPr>
        <p:spPr>
          <a:xfrm rot="0">
            <a:off x="1289777" y="6442709"/>
            <a:ext cx="9860479" cy="2710180"/>
          </a:xfrm>
          <a:prstGeom prst="rect">
            <a:avLst/>
          </a:prstGeom>
        </p:spPr>
        <p:txBody>
          <a:bodyPr anchor="t" rtlCol="false" tIns="0" lIns="0" bIns="0" rIns="0">
            <a:spAutoFit/>
          </a:bodyPr>
          <a:lstStyle/>
          <a:p>
            <a:pPr>
              <a:lnSpc>
                <a:spcPts val="3920"/>
              </a:lnSpc>
            </a:pPr>
            <a:r>
              <a:rPr lang="en-US" sz="2800">
                <a:solidFill>
                  <a:srgbClr val="0D7377"/>
                </a:solidFill>
                <a:latin typeface="Canva Sans Bold"/>
              </a:rPr>
              <a:t>Bottom 3 districts with lowest sales growth during FY 2022 and FY 2021</a:t>
            </a:r>
          </a:p>
          <a:p>
            <a:pPr>
              <a:lnSpc>
                <a:spcPts val="1960"/>
              </a:lnSpc>
            </a:pPr>
          </a:p>
          <a:p>
            <a:pPr marL="604523" indent="-302261" lvl="1">
              <a:lnSpc>
                <a:spcPts val="3920"/>
              </a:lnSpc>
              <a:buFont typeface="Arial"/>
              <a:buChar char="•"/>
            </a:pPr>
            <a:r>
              <a:rPr lang="en-US" sz="2800">
                <a:solidFill>
                  <a:srgbClr val="0D7377"/>
                </a:solidFill>
                <a:latin typeface="Canva Sans Bold"/>
              </a:rPr>
              <a:t>Warangal</a:t>
            </a:r>
            <a:r>
              <a:rPr lang="en-US" sz="2800">
                <a:solidFill>
                  <a:srgbClr val="0D7377"/>
                </a:solidFill>
                <a:latin typeface="Canva Sans"/>
              </a:rPr>
              <a:t>: This district has a 45% drop in sales.</a:t>
            </a:r>
          </a:p>
          <a:p>
            <a:pPr marL="604523" indent="-302261" lvl="1">
              <a:lnSpc>
                <a:spcPts val="3920"/>
              </a:lnSpc>
              <a:buFont typeface="Arial"/>
              <a:buChar char="•"/>
            </a:pPr>
            <a:r>
              <a:rPr lang="en-US" sz="2800">
                <a:solidFill>
                  <a:srgbClr val="0D7377"/>
                </a:solidFill>
                <a:latin typeface="Canva Sans Bold"/>
              </a:rPr>
              <a:t>Jagtial</a:t>
            </a:r>
            <a:r>
              <a:rPr lang="en-US" sz="2800">
                <a:solidFill>
                  <a:srgbClr val="0D7377"/>
                </a:solidFill>
                <a:latin typeface="Canva Sans"/>
              </a:rPr>
              <a:t>: The sales have dropped by 37% in this distict .</a:t>
            </a:r>
          </a:p>
          <a:p>
            <a:pPr marL="604523" indent="-302261" lvl="1">
              <a:lnSpc>
                <a:spcPts val="3920"/>
              </a:lnSpc>
              <a:buFont typeface="Arial"/>
              <a:buChar char="•"/>
            </a:pPr>
            <a:r>
              <a:rPr lang="en-US" sz="2800">
                <a:solidFill>
                  <a:srgbClr val="0D7377"/>
                </a:solidFill>
                <a:latin typeface="Canva Sans Bold"/>
              </a:rPr>
              <a:t>Nirmal</a:t>
            </a:r>
            <a:r>
              <a:rPr lang="en-US" sz="2800">
                <a:solidFill>
                  <a:srgbClr val="0D7377"/>
                </a:solidFill>
                <a:latin typeface="Canva Sans"/>
              </a:rPr>
              <a:t>: This district has a decrease in sales of 34%.</a:t>
            </a:r>
            <a:r>
              <a:rPr lang="en-US" sz="2800">
                <a:solidFill>
                  <a:srgbClr val="0D7377"/>
                </a:solidFill>
                <a:latin typeface="Canva Sans"/>
              </a:rPr>
              <a:t>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886155" y="653544"/>
            <a:ext cx="12057353" cy="1702517"/>
          </a:xfrm>
          <a:prstGeom prst="rect">
            <a:avLst/>
          </a:prstGeom>
        </p:spPr>
        <p:txBody>
          <a:bodyPr anchor="t" rtlCol="false" tIns="0" lIns="0" bIns="0" rIns="0">
            <a:spAutoFit/>
          </a:bodyPr>
          <a:lstStyle/>
          <a:p>
            <a:pPr algn="ctr">
              <a:lnSpc>
                <a:spcPts val="13948"/>
              </a:lnSpc>
            </a:pPr>
            <a:r>
              <a:rPr lang="en-US" sz="10107" spc="990" u="sng">
                <a:solidFill>
                  <a:srgbClr val="FFFFFF"/>
                </a:solidFill>
                <a:latin typeface="Oswald Bold"/>
              </a:rPr>
              <a:t>TS-IPASS</a:t>
            </a:r>
          </a:p>
        </p:txBody>
      </p:sp>
      <p:sp>
        <p:nvSpPr>
          <p:cNvPr name="Freeform 4" id="4"/>
          <p:cNvSpPr/>
          <p:nvPr/>
        </p:nvSpPr>
        <p:spPr>
          <a:xfrm flipH="false" flipV="false" rot="0">
            <a:off x="13447294" y="-3843198"/>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2122101" y="4227468"/>
            <a:ext cx="10784506" cy="4248025"/>
          </a:xfrm>
          <a:prstGeom prst="rect">
            <a:avLst/>
          </a:prstGeom>
        </p:spPr>
        <p:txBody>
          <a:bodyPr anchor="t" rtlCol="false" tIns="0" lIns="0" bIns="0" rIns="0">
            <a:spAutoFit/>
          </a:bodyPr>
          <a:lstStyle/>
          <a:p>
            <a:pPr algn="just">
              <a:lnSpc>
                <a:spcPts val="4206"/>
              </a:lnSpc>
            </a:pPr>
            <a:r>
              <a:rPr lang="en-US" sz="3004">
                <a:solidFill>
                  <a:srgbClr val="FFFFFF"/>
                </a:solidFill>
                <a:latin typeface="Canva Sans"/>
              </a:rPr>
              <a:t>T</a:t>
            </a:r>
            <a:r>
              <a:rPr lang="en-US" sz="3004">
                <a:solidFill>
                  <a:srgbClr val="FFFFFF"/>
                </a:solidFill>
                <a:latin typeface="Canva Sans"/>
                <a:hlinkClick r:id="rId4" tooltip="https://codebasics.io/challenge/codebasics-resume-project-challenge"/>
              </a:rPr>
              <a:t>he Telangana Government has enacted the “Telangana State Industrial Project Approval and Self-Certification System (TS-iPASS) Act, 2014” (Act No.3 of 2014) for speedy processing of applications for issue of various clearances required for setting up of industries at a single point based on the self-certificate provided by the entrepreneur and also to create investor friendly environment in the State of Telangana.</a:t>
            </a:r>
          </a:p>
        </p:txBody>
      </p:sp>
      <p:sp>
        <p:nvSpPr>
          <p:cNvPr name="TextBox 6" id="6"/>
          <p:cNvSpPr txBox="true"/>
          <p:nvPr/>
        </p:nvSpPr>
        <p:spPr>
          <a:xfrm rot="0">
            <a:off x="3217378" y="2493092"/>
            <a:ext cx="11394906" cy="1180464"/>
          </a:xfrm>
          <a:prstGeom prst="rect">
            <a:avLst/>
          </a:prstGeom>
        </p:spPr>
        <p:txBody>
          <a:bodyPr anchor="t" rtlCol="false" tIns="0" lIns="0" bIns="0" rIns="0">
            <a:spAutoFit/>
          </a:bodyPr>
          <a:lstStyle/>
          <a:p>
            <a:pPr algn="ctr">
              <a:lnSpc>
                <a:spcPts val="4760"/>
              </a:lnSpc>
            </a:pPr>
            <a:r>
              <a:rPr lang="en-US" sz="3400">
                <a:solidFill>
                  <a:srgbClr val="FFFFFF"/>
                </a:solidFill>
                <a:latin typeface="Canva Sans Bold"/>
              </a:rPr>
              <a:t>T</a:t>
            </a:r>
            <a:r>
              <a:rPr lang="en-US" sz="3400">
                <a:solidFill>
                  <a:srgbClr val="FFFFFF"/>
                </a:solidFill>
                <a:latin typeface="Canva Sans"/>
              </a:rPr>
              <a:t>elangana </a:t>
            </a:r>
            <a:r>
              <a:rPr lang="en-US" sz="3400">
                <a:solidFill>
                  <a:srgbClr val="FFFFFF"/>
                </a:solidFill>
                <a:latin typeface="Canva Sans Bold"/>
              </a:rPr>
              <a:t>S</a:t>
            </a:r>
            <a:r>
              <a:rPr lang="en-US" sz="3400">
                <a:solidFill>
                  <a:srgbClr val="FFFFFF"/>
                </a:solidFill>
                <a:latin typeface="Canva Sans"/>
              </a:rPr>
              <a:t>tate </a:t>
            </a:r>
            <a:r>
              <a:rPr lang="en-US" sz="3400">
                <a:solidFill>
                  <a:srgbClr val="FFFFFF"/>
                </a:solidFill>
                <a:latin typeface="Canva Sans Bold"/>
              </a:rPr>
              <a:t>I</a:t>
            </a:r>
            <a:r>
              <a:rPr lang="en-US" sz="3400">
                <a:solidFill>
                  <a:srgbClr val="FFFFFF"/>
                </a:solidFill>
                <a:latin typeface="Canva Sans"/>
              </a:rPr>
              <a:t>ndustrial </a:t>
            </a:r>
            <a:r>
              <a:rPr lang="en-US" sz="3400">
                <a:solidFill>
                  <a:srgbClr val="FFFFFF"/>
                </a:solidFill>
                <a:latin typeface="Canva Sans Bold"/>
              </a:rPr>
              <a:t>P</a:t>
            </a:r>
            <a:r>
              <a:rPr lang="en-US" sz="3400">
                <a:solidFill>
                  <a:srgbClr val="FFFFFF"/>
                </a:solidFill>
                <a:latin typeface="Canva Sans"/>
              </a:rPr>
              <a:t>roject </a:t>
            </a:r>
            <a:r>
              <a:rPr lang="en-US" sz="3400">
                <a:solidFill>
                  <a:srgbClr val="FFFFFF"/>
                </a:solidFill>
                <a:latin typeface="Canva Sans Bold"/>
              </a:rPr>
              <a:t>A</a:t>
            </a:r>
            <a:r>
              <a:rPr lang="en-US" sz="3400">
                <a:solidFill>
                  <a:srgbClr val="FFFFFF"/>
                </a:solidFill>
                <a:latin typeface="Canva Sans"/>
              </a:rPr>
              <a:t>pproval and </a:t>
            </a:r>
            <a:r>
              <a:rPr lang="en-US" sz="3400">
                <a:solidFill>
                  <a:srgbClr val="FFFFFF"/>
                </a:solidFill>
                <a:latin typeface="Canva Sans Bold"/>
              </a:rPr>
              <a:t>S</a:t>
            </a:r>
            <a:r>
              <a:rPr lang="en-US" sz="3400">
                <a:solidFill>
                  <a:srgbClr val="FFFFFF"/>
                </a:solidFill>
                <a:latin typeface="Canva Sans"/>
              </a:rPr>
              <a:t>elf Certification </a:t>
            </a:r>
            <a:r>
              <a:rPr lang="en-US" sz="3400">
                <a:solidFill>
                  <a:srgbClr val="FFFFFF"/>
                </a:solidFill>
                <a:latin typeface="Canva Sans Bold"/>
              </a:rPr>
              <a:t>S</a:t>
            </a:r>
            <a:r>
              <a:rPr lang="en-US" sz="3400">
                <a:solidFill>
                  <a:srgbClr val="FFFFFF"/>
                </a:solidFill>
                <a:latin typeface="Canva Sans"/>
              </a:rPr>
              <a:t>ystem</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404439" y="1546361"/>
            <a:ext cx="11479122" cy="3037017"/>
          </a:xfrm>
          <a:custGeom>
            <a:avLst/>
            <a:gdLst/>
            <a:ahLst/>
            <a:cxnLst/>
            <a:rect r="r" b="b" t="t" l="l"/>
            <a:pathLst>
              <a:path h="3037017" w="11479122">
                <a:moveTo>
                  <a:pt x="0" y="0"/>
                </a:moveTo>
                <a:lnTo>
                  <a:pt x="11479122" y="0"/>
                </a:lnTo>
                <a:lnTo>
                  <a:pt x="11479122" y="3037017"/>
                </a:lnTo>
                <a:lnTo>
                  <a:pt x="0" y="3037017"/>
                </a:lnTo>
                <a:lnTo>
                  <a:pt x="0" y="0"/>
                </a:lnTo>
                <a:close/>
              </a:path>
            </a:pathLst>
          </a:custGeom>
          <a:blipFill>
            <a:blip r:embed="rId2"/>
            <a:stretch>
              <a:fillRect l="0" t="0" r="0" b="0"/>
            </a:stretch>
          </a:blipFill>
        </p:spPr>
      </p:sp>
      <p:sp>
        <p:nvSpPr>
          <p:cNvPr name="TextBox 3" id="3"/>
          <p:cNvSpPr txBox="true"/>
          <p:nvPr/>
        </p:nvSpPr>
        <p:spPr>
          <a:xfrm rot="0">
            <a:off x="522267" y="323850"/>
            <a:ext cx="16737033"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List down the top 5 sectors that have witnessed the most significant investments in FY 2022.</a:t>
            </a:r>
          </a:p>
        </p:txBody>
      </p:sp>
      <p:sp>
        <p:nvSpPr>
          <p:cNvPr name="TextBox 4" id="4"/>
          <p:cNvSpPr txBox="true"/>
          <p:nvPr/>
        </p:nvSpPr>
        <p:spPr>
          <a:xfrm rot="0">
            <a:off x="1524741" y="5309870"/>
            <a:ext cx="15238518" cy="3948430"/>
          </a:xfrm>
          <a:prstGeom prst="rect">
            <a:avLst/>
          </a:prstGeom>
        </p:spPr>
        <p:txBody>
          <a:bodyPr anchor="t" rtlCol="false" tIns="0" lIns="0" bIns="0" rIns="0">
            <a:spAutoFit/>
          </a:bodyPr>
          <a:lstStyle/>
          <a:p>
            <a:pPr>
              <a:lnSpc>
                <a:spcPts val="3920"/>
              </a:lnSpc>
            </a:pPr>
            <a:r>
              <a:rPr lang="en-US" sz="2800">
                <a:solidFill>
                  <a:srgbClr val="0D7377"/>
                </a:solidFill>
                <a:latin typeface="Canva Sans"/>
              </a:rPr>
              <a:t>The top 5 sectors that have witnessed the most investments in 2022 are:</a:t>
            </a:r>
          </a:p>
          <a:p>
            <a:pPr marL="604523" indent="-302261" lvl="1">
              <a:lnSpc>
                <a:spcPts val="3920"/>
              </a:lnSpc>
              <a:buFont typeface="Arial"/>
              <a:buChar char="•"/>
            </a:pPr>
            <a:r>
              <a:rPr lang="en-US" sz="2800">
                <a:solidFill>
                  <a:srgbClr val="0D7377"/>
                </a:solidFill>
                <a:latin typeface="Canva Sans Bold"/>
              </a:rPr>
              <a:t>Plastic and Rubber:</a:t>
            </a:r>
            <a:r>
              <a:rPr lang="en-US" sz="2800">
                <a:solidFill>
                  <a:srgbClr val="0D7377"/>
                </a:solidFill>
                <a:latin typeface="Canva Sans"/>
              </a:rPr>
              <a:t> The sector with the most investment, contributing </a:t>
            </a:r>
            <a:r>
              <a:rPr lang="en-US" sz="2800">
                <a:solidFill>
                  <a:srgbClr val="0D7377"/>
                </a:solidFill>
                <a:latin typeface="Canva Sans Bold"/>
              </a:rPr>
              <a:t>22.7%</a:t>
            </a:r>
            <a:r>
              <a:rPr lang="en-US" sz="2800">
                <a:solidFill>
                  <a:srgbClr val="0D7377"/>
                </a:solidFill>
                <a:latin typeface="Canva Sans"/>
              </a:rPr>
              <a:t> of all investments in 2022. </a:t>
            </a:r>
          </a:p>
          <a:p>
            <a:pPr marL="604523" indent="-302261" lvl="1">
              <a:lnSpc>
                <a:spcPts val="3920"/>
              </a:lnSpc>
              <a:buFont typeface="Arial"/>
              <a:buChar char="•"/>
            </a:pPr>
            <a:r>
              <a:rPr lang="en-US" sz="2800">
                <a:solidFill>
                  <a:srgbClr val="0D7377"/>
                </a:solidFill>
                <a:latin typeface="Canva Sans Bold"/>
              </a:rPr>
              <a:t>Pharmaceuticals and Chemicals: </a:t>
            </a:r>
            <a:r>
              <a:rPr lang="en-US" sz="2800">
                <a:solidFill>
                  <a:srgbClr val="0D7377"/>
                </a:solidFill>
                <a:latin typeface="Canva Sans"/>
              </a:rPr>
              <a:t>This sector contributes to </a:t>
            </a:r>
            <a:r>
              <a:rPr lang="en-US" sz="2800">
                <a:solidFill>
                  <a:srgbClr val="0D7377"/>
                </a:solidFill>
                <a:latin typeface="Canva Sans Bold"/>
              </a:rPr>
              <a:t>8.5%</a:t>
            </a:r>
            <a:r>
              <a:rPr lang="en-US" sz="2800">
                <a:solidFill>
                  <a:srgbClr val="0D7377"/>
                </a:solidFill>
                <a:latin typeface="Canva Sans"/>
              </a:rPr>
              <a:t> in 2022.</a:t>
            </a:r>
          </a:p>
          <a:p>
            <a:pPr marL="604523" indent="-302261" lvl="1">
              <a:lnSpc>
                <a:spcPts val="3920"/>
              </a:lnSpc>
              <a:buFont typeface="Arial"/>
              <a:buChar char="•"/>
            </a:pPr>
            <a:r>
              <a:rPr lang="en-US" sz="2800">
                <a:solidFill>
                  <a:srgbClr val="0D7377"/>
                </a:solidFill>
                <a:latin typeface="Canva Sans Bold"/>
              </a:rPr>
              <a:t>Real Estate, Industrial Parks and IT Buildings: </a:t>
            </a:r>
            <a:r>
              <a:rPr lang="en-US" sz="2800">
                <a:solidFill>
                  <a:srgbClr val="0D7377"/>
                </a:solidFill>
                <a:latin typeface="Canva Sans"/>
              </a:rPr>
              <a:t>This sector contributes to </a:t>
            </a:r>
            <a:r>
              <a:rPr lang="en-US" sz="2800">
                <a:solidFill>
                  <a:srgbClr val="0D7377"/>
                </a:solidFill>
                <a:latin typeface="Canva Sans Bold"/>
              </a:rPr>
              <a:t>8.3%</a:t>
            </a:r>
            <a:r>
              <a:rPr lang="en-US" sz="2800">
                <a:solidFill>
                  <a:srgbClr val="0D7377"/>
                </a:solidFill>
                <a:latin typeface="Canva Sans"/>
              </a:rPr>
              <a:t> in 2022.</a:t>
            </a:r>
          </a:p>
          <a:p>
            <a:pPr marL="604523" indent="-302261" lvl="1">
              <a:lnSpc>
                <a:spcPts val="3920"/>
              </a:lnSpc>
              <a:buFont typeface="Arial"/>
              <a:buChar char="•"/>
            </a:pPr>
            <a:r>
              <a:rPr lang="en-US" sz="2800">
                <a:solidFill>
                  <a:srgbClr val="0D7377"/>
                </a:solidFill>
                <a:latin typeface="Canva Sans Bold"/>
              </a:rPr>
              <a:t>Solar and Other Renewable Energy: </a:t>
            </a:r>
            <a:r>
              <a:rPr lang="en-US" sz="2800">
                <a:solidFill>
                  <a:srgbClr val="0D7377"/>
                </a:solidFill>
                <a:latin typeface="Canva Sans"/>
              </a:rPr>
              <a:t>This sector contributes to </a:t>
            </a:r>
            <a:r>
              <a:rPr lang="en-US" sz="2800">
                <a:solidFill>
                  <a:srgbClr val="0D7377"/>
                </a:solidFill>
                <a:latin typeface="Canva Sans Bold"/>
              </a:rPr>
              <a:t>8.0%</a:t>
            </a:r>
            <a:r>
              <a:rPr lang="en-US" sz="2800">
                <a:solidFill>
                  <a:srgbClr val="0D7377"/>
                </a:solidFill>
                <a:latin typeface="Canva Sans"/>
              </a:rPr>
              <a:t> in 2022.</a:t>
            </a:r>
          </a:p>
          <a:p>
            <a:pPr marL="604523" indent="-302261" lvl="1">
              <a:lnSpc>
                <a:spcPts val="3920"/>
              </a:lnSpc>
              <a:buFont typeface="Arial"/>
              <a:buChar char="•"/>
            </a:pPr>
            <a:r>
              <a:rPr lang="en-US" sz="2800">
                <a:solidFill>
                  <a:srgbClr val="0D7377"/>
                </a:solidFill>
                <a:latin typeface="Canva Sans Bold"/>
              </a:rPr>
              <a:t>Engineering: </a:t>
            </a:r>
            <a:r>
              <a:rPr lang="en-US" sz="2800">
                <a:solidFill>
                  <a:srgbClr val="0D7377"/>
                </a:solidFill>
                <a:latin typeface="Canva Sans"/>
              </a:rPr>
              <a:t>This sector contributes to </a:t>
            </a:r>
            <a:r>
              <a:rPr lang="en-US" sz="2800">
                <a:solidFill>
                  <a:srgbClr val="0D7377"/>
                </a:solidFill>
                <a:latin typeface="Canva Sans Bold"/>
              </a:rPr>
              <a:t>7.3%</a:t>
            </a:r>
            <a:r>
              <a:rPr lang="en-US" sz="2800">
                <a:solidFill>
                  <a:srgbClr val="0D7377"/>
                </a:solidFill>
                <a:latin typeface="Canva Sans"/>
              </a:rPr>
              <a:t> in 2022.</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1733550"/>
            <a:ext cx="7691313" cy="6205295"/>
          </a:xfrm>
          <a:custGeom>
            <a:avLst/>
            <a:gdLst/>
            <a:ahLst/>
            <a:cxnLst/>
            <a:rect r="r" b="b" t="t" l="l"/>
            <a:pathLst>
              <a:path h="6205295" w="7691313">
                <a:moveTo>
                  <a:pt x="0" y="0"/>
                </a:moveTo>
                <a:lnTo>
                  <a:pt x="7691313" y="0"/>
                </a:lnTo>
                <a:lnTo>
                  <a:pt x="7691313" y="6205295"/>
                </a:lnTo>
                <a:lnTo>
                  <a:pt x="0" y="6205295"/>
                </a:lnTo>
                <a:lnTo>
                  <a:pt x="0" y="0"/>
                </a:lnTo>
                <a:close/>
              </a:path>
            </a:pathLst>
          </a:custGeom>
          <a:blipFill>
            <a:blip r:embed="rId2"/>
            <a:stretch>
              <a:fillRect l="-9884" t="-2837" r="-9884" b="0"/>
            </a:stretch>
          </a:blipFill>
        </p:spPr>
      </p:sp>
      <p:sp>
        <p:nvSpPr>
          <p:cNvPr name="TextBox 3" id="3"/>
          <p:cNvSpPr txBox="true"/>
          <p:nvPr/>
        </p:nvSpPr>
        <p:spPr>
          <a:xfrm rot="0">
            <a:off x="355773" y="323850"/>
            <a:ext cx="17233888"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List down the top 3 districts that have attracted the most significant sector investments during FY 2019 to 2022? What factors could have led to the substantial investments in these particular districts?</a:t>
            </a:r>
          </a:p>
        </p:txBody>
      </p:sp>
      <p:sp>
        <p:nvSpPr>
          <p:cNvPr name="TextBox 4" id="4"/>
          <p:cNvSpPr txBox="true"/>
          <p:nvPr/>
        </p:nvSpPr>
        <p:spPr>
          <a:xfrm rot="0">
            <a:off x="7691313" y="1931032"/>
            <a:ext cx="10596687" cy="7910830"/>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D7377"/>
                </a:solidFill>
                <a:latin typeface="Canva Sans Bold"/>
              </a:rPr>
              <a:t>Rangareddy</a:t>
            </a:r>
            <a:r>
              <a:rPr lang="en-US" sz="2800">
                <a:solidFill>
                  <a:srgbClr val="0D7377"/>
                </a:solidFill>
                <a:latin typeface="Canva Sans"/>
              </a:rPr>
              <a:t> : Rangareddy district, which surrounds Hyderabad, has also seen substantial sector-specific investments due to its proximity to the capital city. The district is home to various IT and business parks, making it an attractive location for IT and ITES companies. </a:t>
            </a:r>
          </a:p>
          <a:p>
            <a:pPr marL="604523" indent="-302261" lvl="1">
              <a:lnSpc>
                <a:spcPts val="3920"/>
              </a:lnSpc>
              <a:buFont typeface="Arial"/>
              <a:buChar char="•"/>
            </a:pPr>
            <a:r>
              <a:rPr lang="en-US" sz="2800">
                <a:solidFill>
                  <a:srgbClr val="0D7377"/>
                </a:solidFill>
                <a:latin typeface="Canva Sans Bold"/>
              </a:rPr>
              <a:t>Sangareddy</a:t>
            </a:r>
            <a:r>
              <a:rPr lang="en-US" sz="2800">
                <a:solidFill>
                  <a:srgbClr val="0D7377"/>
                </a:solidFill>
                <a:latin typeface="Canva Sans"/>
              </a:rPr>
              <a:t>: This district receives investments worth 12.5% of the total. Three large public sector businesses are located in the city. These are Ordnance Factory Medak, BDL, and BHEL. With adjacent districts like Hyderabad, Medchal Malkajgiri, and Rangareddy, this one is well linked. </a:t>
            </a:r>
          </a:p>
          <a:p>
            <a:pPr algn="l" marL="604523" indent="-302261" lvl="1">
              <a:lnSpc>
                <a:spcPts val="3920"/>
              </a:lnSpc>
              <a:buFont typeface="Arial"/>
              <a:buChar char="•"/>
            </a:pPr>
            <a:r>
              <a:rPr lang="en-US" sz="2800">
                <a:solidFill>
                  <a:srgbClr val="0D7377"/>
                </a:solidFill>
                <a:latin typeface="Canva Sans Bold"/>
              </a:rPr>
              <a:t>Medchal_ Malkajgiri </a:t>
            </a:r>
            <a:r>
              <a:rPr lang="en-US" sz="2800">
                <a:solidFill>
                  <a:srgbClr val="0D7377"/>
                </a:solidFill>
                <a:latin typeface="Canva Sans"/>
              </a:rPr>
              <a:t>: This district, located in the northern part of the Hyderabad metropolitan area, has experienced growth in the pharmaceutical and biotechnology sectors. Several pharmaceutical companies and research institutions have set up operations in this district.</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1697320" y="3886834"/>
            <a:ext cx="3388048" cy="4359851"/>
            <a:chOff x="0" y="0"/>
            <a:chExt cx="3133810" cy="4032689"/>
          </a:xfrm>
        </p:grpSpPr>
        <p:sp>
          <p:nvSpPr>
            <p:cNvPr name="Freeform 3" id="3"/>
            <p:cNvSpPr/>
            <p:nvPr/>
          </p:nvSpPr>
          <p:spPr>
            <a:xfrm flipH="false" flipV="false" rot="0">
              <a:off x="0" y="0"/>
              <a:ext cx="3133810" cy="4032690"/>
            </a:xfrm>
            <a:custGeom>
              <a:avLst/>
              <a:gdLst/>
              <a:ahLst/>
              <a:cxnLst/>
              <a:rect r="r" b="b" t="t" l="l"/>
              <a:pathLst>
                <a:path h="4032690" w="3133810">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90"/>
                    <a:pt x="3009350" y="4032690"/>
                  </a:cubicBezTo>
                  <a:close/>
                </a:path>
              </a:pathLst>
            </a:custGeom>
            <a:solidFill>
              <a:srgbClr val="0D7377"/>
            </a:solidFill>
          </p:spPr>
        </p:sp>
      </p:grpSp>
      <p:grpSp>
        <p:nvGrpSpPr>
          <p:cNvPr name="Group 4" id="4"/>
          <p:cNvGrpSpPr/>
          <p:nvPr/>
        </p:nvGrpSpPr>
        <p:grpSpPr>
          <a:xfrm rot="0">
            <a:off x="9367528" y="3886834"/>
            <a:ext cx="3388048" cy="4359851"/>
            <a:chOff x="0" y="0"/>
            <a:chExt cx="3133810" cy="4032689"/>
          </a:xfrm>
        </p:grpSpPr>
        <p:sp>
          <p:nvSpPr>
            <p:cNvPr name="Freeform 5" id="5"/>
            <p:cNvSpPr/>
            <p:nvPr/>
          </p:nvSpPr>
          <p:spPr>
            <a:xfrm flipH="false" flipV="false" rot="0">
              <a:off x="0" y="0"/>
              <a:ext cx="3133810" cy="4032690"/>
            </a:xfrm>
            <a:custGeom>
              <a:avLst/>
              <a:gdLst/>
              <a:ahLst/>
              <a:cxnLst/>
              <a:rect r="r" b="b" t="t" l="l"/>
              <a:pathLst>
                <a:path h="4032690" w="3133810">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90"/>
                    <a:pt x="3009350" y="4032690"/>
                  </a:cubicBezTo>
                  <a:close/>
                </a:path>
              </a:pathLst>
            </a:custGeom>
            <a:solidFill>
              <a:srgbClr val="0D7377"/>
            </a:solidFill>
          </p:spPr>
        </p:sp>
      </p:grpSp>
      <p:grpSp>
        <p:nvGrpSpPr>
          <p:cNvPr name="Group 6" id="6"/>
          <p:cNvGrpSpPr/>
          <p:nvPr/>
        </p:nvGrpSpPr>
        <p:grpSpPr>
          <a:xfrm rot="0">
            <a:off x="13202632" y="3886834"/>
            <a:ext cx="3388048" cy="4359851"/>
            <a:chOff x="0" y="0"/>
            <a:chExt cx="3133810" cy="4032689"/>
          </a:xfrm>
        </p:grpSpPr>
        <p:sp>
          <p:nvSpPr>
            <p:cNvPr name="Freeform 7" id="7"/>
            <p:cNvSpPr/>
            <p:nvPr/>
          </p:nvSpPr>
          <p:spPr>
            <a:xfrm flipH="false" flipV="false" rot="0">
              <a:off x="0" y="0"/>
              <a:ext cx="3133810" cy="4032690"/>
            </a:xfrm>
            <a:custGeom>
              <a:avLst/>
              <a:gdLst/>
              <a:ahLst/>
              <a:cxnLst/>
              <a:rect r="r" b="b" t="t" l="l"/>
              <a:pathLst>
                <a:path h="4032690" w="3133810">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90"/>
                    <a:pt x="3009350" y="4032690"/>
                  </a:cubicBezTo>
                  <a:close/>
                </a:path>
              </a:pathLst>
            </a:custGeom>
            <a:solidFill>
              <a:srgbClr val="0D7377"/>
            </a:solidFill>
          </p:spPr>
        </p:sp>
      </p:grpSp>
      <p:grpSp>
        <p:nvGrpSpPr>
          <p:cNvPr name="Group 8" id="8"/>
          <p:cNvGrpSpPr/>
          <p:nvPr/>
        </p:nvGrpSpPr>
        <p:grpSpPr>
          <a:xfrm rot="0">
            <a:off x="5532424" y="3886834"/>
            <a:ext cx="3388048" cy="4359851"/>
            <a:chOff x="0" y="0"/>
            <a:chExt cx="3133810" cy="4032689"/>
          </a:xfrm>
        </p:grpSpPr>
        <p:sp>
          <p:nvSpPr>
            <p:cNvPr name="Freeform 9" id="9"/>
            <p:cNvSpPr/>
            <p:nvPr/>
          </p:nvSpPr>
          <p:spPr>
            <a:xfrm flipH="false" flipV="false" rot="0">
              <a:off x="0" y="0"/>
              <a:ext cx="3133810" cy="4032690"/>
            </a:xfrm>
            <a:custGeom>
              <a:avLst/>
              <a:gdLst/>
              <a:ahLst/>
              <a:cxnLst/>
              <a:rect r="r" b="b" t="t" l="l"/>
              <a:pathLst>
                <a:path h="4032690" w="3133810">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90"/>
                    <a:pt x="3009350" y="4032690"/>
                  </a:cubicBezTo>
                  <a:close/>
                </a:path>
              </a:pathLst>
            </a:custGeom>
            <a:solidFill>
              <a:srgbClr val="0D7377"/>
            </a:solidFill>
          </p:spPr>
        </p:sp>
      </p:grpSp>
      <p:sp>
        <p:nvSpPr>
          <p:cNvPr name="TextBox 10" id="10"/>
          <p:cNvSpPr txBox="true"/>
          <p:nvPr/>
        </p:nvSpPr>
        <p:spPr>
          <a:xfrm rot="0">
            <a:off x="3712371" y="1889316"/>
            <a:ext cx="10863257" cy="1228725"/>
          </a:xfrm>
          <a:prstGeom prst="rect">
            <a:avLst/>
          </a:prstGeom>
        </p:spPr>
        <p:txBody>
          <a:bodyPr anchor="t" rtlCol="false" tIns="0" lIns="0" bIns="0" rIns="0">
            <a:spAutoFit/>
          </a:bodyPr>
          <a:lstStyle/>
          <a:p>
            <a:pPr algn="ctr" marL="0" indent="0" lvl="0">
              <a:lnSpc>
                <a:spcPts val="9600"/>
              </a:lnSpc>
              <a:spcBef>
                <a:spcPct val="0"/>
              </a:spcBef>
            </a:pPr>
            <a:r>
              <a:rPr lang="en-US" sz="8000">
                <a:solidFill>
                  <a:srgbClr val="0D7377"/>
                </a:solidFill>
                <a:latin typeface="League Spartan"/>
              </a:rPr>
              <a:t>Agenda</a:t>
            </a:r>
          </a:p>
        </p:txBody>
      </p:sp>
      <p:sp>
        <p:nvSpPr>
          <p:cNvPr name="TextBox 11" id="11"/>
          <p:cNvSpPr txBox="true"/>
          <p:nvPr/>
        </p:nvSpPr>
        <p:spPr>
          <a:xfrm rot="0">
            <a:off x="2021039" y="6767697"/>
            <a:ext cx="2715079" cy="116395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FFFFFF"/>
                </a:solidFill>
                <a:latin typeface="Open Sans"/>
              </a:rPr>
              <a:t>About the project</a:t>
            </a:r>
          </a:p>
        </p:txBody>
      </p:sp>
      <p:sp>
        <p:nvSpPr>
          <p:cNvPr name="TextBox 12" id="12"/>
          <p:cNvSpPr txBox="true"/>
          <p:nvPr/>
        </p:nvSpPr>
        <p:spPr>
          <a:xfrm rot="0">
            <a:off x="2021039" y="4120127"/>
            <a:ext cx="731749" cy="669036"/>
          </a:xfrm>
          <a:prstGeom prst="rect">
            <a:avLst/>
          </a:prstGeom>
        </p:spPr>
        <p:txBody>
          <a:bodyPr anchor="t" rtlCol="false" tIns="0" lIns="0" bIns="0" rIns="0">
            <a:spAutoFit/>
          </a:bodyPr>
          <a:lstStyle/>
          <a:p>
            <a:pPr marL="0" indent="0" lvl="1">
              <a:lnSpc>
                <a:spcPts val="5652"/>
              </a:lnSpc>
              <a:spcBef>
                <a:spcPct val="0"/>
              </a:spcBef>
            </a:pPr>
            <a:r>
              <a:rPr lang="en-US" sz="3600" u="none">
                <a:solidFill>
                  <a:srgbClr val="FFFFFF"/>
                </a:solidFill>
                <a:latin typeface="Open Sans"/>
              </a:rPr>
              <a:t>01</a:t>
            </a:r>
          </a:p>
        </p:txBody>
      </p:sp>
      <p:sp>
        <p:nvSpPr>
          <p:cNvPr name="TextBox 13" id="13"/>
          <p:cNvSpPr txBox="true"/>
          <p:nvPr/>
        </p:nvSpPr>
        <p:spPr>
          <a:xfrm rot="0">
            <a:off x="9691247" y="6767697"/>
            <a:ext cx="2715079" cy="116395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FFFFFF"/>
                </a:solidFill>
                <a:latin typeface="Open Sans"/>
              </a:rPr>
              <a:t>Primary Insights</a:t>
            </a:r>
          </a:p>
        </p:txBody>
      </p:sp>
      <p:sp>
        <p:nvSpPr>
          <p:cNvPr name="TextBox 14" id="14"/>
          <p:cNvSpPr txBox="true"/>
          <p:nvPr/>
        </p:nvSpPr>
        <p:spPr>
          <a:xfrm rot="0">
            <a:off x="9691247" y="4120127"/>
            <a:ext cx="731749" cy="669036"/>
          </a:xfrm>
          <a:prstGeom prst="rect">
            <a:avLst/>
          </a:prstGeom>
        </p:spPr>
        <p:txBody>
          <a:bodyPr anchor="t" rtlCol="false" tIns="0" lIns="0" bIns="0" rIns="0">
            <a:spAutoFit/>
          </a:bodyPr>
          <a:lstStyle/>
          <a:p>
            <a:pPr marL="0" indent="0" lvl="1">
              <a:lnSpc>
                <a:spcPts val="5652"/>
              </a:lnSpc>
              <a:spcBef>
                <a:spcPct val="0"/>
              </a:spcBef>
            </a:pPr>
            <a:r>
              <a:rPr lang="en-US" sz="3600" u="none">
                <a:solidFill>
                  <a:srgbClr val="FFFFFF"/>
                </a:solidFill>
                <a:latin typeface="Open Sans"/>
              </a:rPr>
              <a:t>03</a:t>
            </a:r>
          </a:p>
        </p:txBody>
      </p:sp>
      <p:sp>
        <p:nvSpPr>
          <p:cNvPr name="TextBox 15" id="15"/>
          <p:cNvSpPr txBox="true"/>
          <p:nvPr/>
        </p:nvSpPr>
        <p:spPr>
          <a:xfrm rot="0">
            <a:off x="13526351" y="6767697"/>
            <a:ext cx="2715079" cy="116395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FFFFFF"/>
                </a:solidFill>
                <a:latin typeface="Open Sans"/>
              </a:rPr>
              <a:t>Secondary Insights</a:t>
            </a:r>
          </a:p>
        </p:txBody>
      </p:sp>
      <p:sp>
        <p:nvSpPr>
          <p:cNvPr name="TextBox 16" id="16"/>
          <p:cNvSpPr txBox="true"/>
          <p:nvPr/>
        </p:nvSpPr>
        <p:spPr>
          <a:xfrm rot="0">
            <a:off x="13634182" y="4120127"/>
            <a:ext cx="731749" cy="669036"/>
          </a:xfrm>
          <a:prstGeom prst="rect">
            <a:avLst/>
          </a:prstGeom>
        </p:spPr>
        <p:txBody>
          <a:bodyPr anchor="t" rtlCol="false" tIns="0" lIns="0" bIns="0" rIns="0">
            <a:spAutoFit/>
          </a:bodyPr>
          <a:lstStyle/>
          <a:p>
            <a:pPr marL="0" indent="0" lvl="1">
              <a:lnSpc>
                <a:spcPts val="5652"/>
              </a:lnSpc>
              <a:spcBef>
                <a:spcPct val="0"/>
              </a:spcBef>
            </a:pPr>
            <a:r>
              <a:rPr lang="en-US" sz="3600" u="none">
                <a:solidFill>
                  <a:srgbClr val="FFFFFF"/>
                </a:solidFill>
                <a:latin typeface="Open Sans"/>
              </a:rPr>
              <a:t>04</a:t>
            </a:r>
          </a:p>
        </p:txBody>
      </p:sp>
      <p:sp>
        <p:nvSpPr>
          <p:cNvPr name="TextBox 17" id="17"/>
          <p:cNvSpPr txBox="true"/>
          <p:nvPr/>
        </p:nvSpPr>
        <p:spPr>
          <a:xfrm rot="0">
            <a:off x="5852349" y="6767697"/>
            <a:ext cx="2715079" cy="573405"/>
          </a:xfrm>
          <a:prstGeom prst="rect">
            <a:avLst/>
          </a:prstGeom>
        </p:spPr>
        <p:txBody>
          <a:bodyPr anchor="t" rtlCol="false" tIns="0" lIns="0" bIns="0" rIns="0">
            <a:spAutoFit/>
          </a:bodyPr>
          <a:lstStyle/>
          <a:p>
            <a:pPr algn="l" marL="0" indent="0" lvl="0">
              <a:lnSpc>
                <a:spcPts val="4680"/>
              </a:lnSpc>
              <a:spcBef>
                <a:spcPct val="0"/>
              </a:spcBef>
            </a:pPr>
            <a:r>
              <a:rPr lang="en-US" sz="3600">
                <a:solidFill>
                  <a:srgbClr val="FFFFFF"/>
                </a:solidFill>
                <a:latin typeface="Open Sans"/>
              </a:rPr>
              <a:t>Objective</a:t>
            </a:r>
          </a:p>
        </p:txBody>
      </p:sp>
      <p:sp>
        <p:nvSpPr>
          <p:cNvPr name="TextBox 18" id="18"/>
          <p:cNvSpPr txBox="true"/>
          <p:nvPr/>
        </p:nvSpPr>
        <p:spPr>
          <a:xfrm rot="0">
            <a:off x="5856143" y="4120127"/>
            <a:ext cx="731749" cy="669036"/>
          </a:xfrm>
          <a:prstGeom prst="rect">
            <a:avLst/>
          </a:prstGeom>
        </p:spPr>
        <p:txBody>
          <a:bodyPr anchor="t" rtlCol="false" tIns="0" lIns="0" bIns="0" rIns="0">
            <a:spAutoFit/>
          </a:bodyPr>
          <a:lstStyle/>
          <a:p>
            <a:pPr marL="0" indent="0" lvl="1">
              <a:lnSpc>
                <a:spcPts val="5652"/>
              </a:lnSpc>
              <a:spcBef>
                <a:spcPct val="0"/>
              </a:spcBef>
            </a:pPr>
            <a:r>
              <a:rPr lang="en-US" sz="3600" u="none">
                <a:solidFill>
                  <a:srgbClr val="FFFFFF"/>
                </a:solidFill>
                <a:latin typeface="Open Sans"/>
              </a:rPr>
              <a:t>02</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323850"/>
            <a:ext cx="17233888"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List down the top 3 districts that have attracted the most significant sector investments during FY 2019 to 2022? What factors could have led to the substantial investments in these particular districts?</a:t>
            </a:r>
          </a:p>
        </p:txBody>
      </p:sp>
      <p:sp>
        <p:nvSpPr>
          <p:cNvPr name="TextBox 3" id="3"/>
          <p:cNvSpPr txBox="true"/>
          <p:nvPr/>
        </p:nvSpPr>
        <p:spPr>
          <a:xfrm rot="0">
            <a:off x="355773" y="1676400"/>
            <a:ext cx="17932227" cy="8441690"/>
          </a:xfrm>
          <a:prstGeom prst="rect">
            <a:avLst/>
          </a:prstGeom>
        </p:spPr>
        <p:txBody>
          <a:bodyPr anchor="t" rtlCol="false" tIns="0" lIns="0" bIns="0" rIns="0">
            <a:spAutoFit/>
          </a:bodyPr>
          <a:lstStyle/>
          <a:p>
            <a:pPr>
              <a:lnSpc>
                <a:spcPts val="4200"/>
              </a:lnSpc>
            </a:pPr>
            <a:r>
              <a:rPr lang="en-US" sz="3000" u="sng">
                <a:solidFill>
                  <a:srgbClr val="0D7377"/>
                </a:solidFill>
                <a:latin typeface="Canva Sans Bold"/>
              </a:rPr>
              <a:t>Factors:</a:t>
            </a:r>
          </a:p>
          <a:p>
            <a:pPr marL="604523" indent="-302261" lvl="1">
              <a:lnSpc>
                <a:spcPts val="3920"/>
              </a:lnSpc>
              <a:buFont typeface="Arial"/>
              <a:buChar char="•"/>
            </a:pPr>
            <a:r>
              <a:rPr lang="en-US" sz="2800">
                <a:solidFill>
                  <a:srgbClr val="0D7377"/>
                </a:solidFill>
                <a:latin typeface="Canva Sans Bold"/>
              </a:rPr>
              <a:t>Skilled Workforce:</a:t>
            </a:r>
            <a:r>
              <a:rPr lang="en-US" sz="2800">
                <a:solidFill>
                  <a:srgbClr val="0D7377"/>
                </a:solidFill>
                <a:latin typeface="Canva Sans"/>
              </a:rPr>
              <a:t> The availability of a skille</a:t>
            </a:r>
            <a:r>
              <a:rPr lang="en-US" sz="2800">
                <a:solidFill>
                  <a:srgbClr val="0D7377"/>
                </a:solidFill>
                <a:latin typeface="Canva Sans"/>
              </a:rPr>
              <a:t>d and educated workforce, particularly in information technology and pharmaceutical sectors, has been a significant factor. The presence of reputed educational institutions and research centers has attracted talent from across the country.</a:t>
            </a:r>
          </a:p>
          <a:p>
            <a:pPr marL="604523" indent="-302261" lvl="1">
              <a:lnSpc>
                <a:spcPts val="3920"/>
              </a:lnSpc>
              <a:buFont typeface="Arial"/>
              <a:buChar char="•"/>
            </a:pPr>
            <a:r>
              <a:rPr lang="en-US" sz="2800">
                <a:solidFill>
                  <a:srgbClr val="0D7377"/>
                </a:solidFill>
                <a:latin typeface="Canva Sans Bold"/>
              </a:rPr>
              <a:t>Government Policies and Incentives</a:t>
            </a:r>
            <a:r>
              <a:rPr lang="en-US" sz="2800">
                <a:solidFill>
                  <a:srgbClr val="0D7377"/>
                </a:solidFill>
                <a:latin typeface="Canva Sans"/>
              </a:rPr>
              <a:t>: The Telangana government has introduced policies and incentives to promote industrialization and investment in key sectors. Initiatives like the Telangana Industrial Policy, offering land and power subsidies, have encouraged businesses to set up operations in the region.</a:t>
            </a:r>
          </a:p>
          <a:p>
            <a:pPr marL="604523" indent="-302261" lvl="1">
              <a:lnSpc>
                <a:spcPts val="3920"/>
              </a:lnSpc>
              <a:buFont typeface="Arial"/>
              <a:buChar char="•"/>
            </a:pPr>
            <a:r>
              <a:rPr lang="en-US" sz="2800">
                <a:solidFill>
                  <a:srgbClr val="0D7377"/>
                </a:solidFill>
                <a:latin typeface="Canva Sans Bold"/>
              </a:rPr>
              <a:t>Infrastructure Development</a:t>
            </a:r>
            <a:r>
              <a:rPr lang="en-US" sz="2800">
                <a:solidFill>
                  <a:srgbClr val="0D7377"/>
                </a:solidFill>
                <a:latin typeface="Canva Sans"/>
              </a:rPr>
              <a:t>: Ongoing infrastructure development, including the expansion of road networks, the establishment of industrial parks and special economic zones (SEZs), and improvements in digital connectivity, has made the districts more attractive for businesses.</a:t>
            </a:r>
          </a:p>
          <a:p>
            <a:pPr marL="604523" indent="-302261" lvl="1">
              <a:lnSpc>
                <a:spcPts val="3920"/>
              </a:lnSpc>
              <a:buFont typeface="Arial"/>
              <a:buChar char="•"/>
            </a:pPr>
            <a:r>
              <a:rPr lang="en-US" sz="2800">
                <a:solidFill>
                  <a:srgbClr val="0D7377"/>
                </a:solidFill>
                <a:latin typeface="Canva Sans Bold"/>
              </a:rPr>
              <a:t>Quality of Life</a:t>
            </a:r>
            <a:r>
              <a:rPr lang="en-US" sz="2800">
                <a:solidFill>
                  <a:srgbClr val="0D7377"/>
                </a:solidFill>
                <a:latin typeface="Canva Sans"/>
              </a:rPr>
              <a:t>: The overall quality of life in these districts, including factors like healthcare facilities, educational institutions, and cultural amenities, has made them attractive destinations for professionals and their families.</a:t>
            </a:r>
          </a:p>
          <a:p>
            <a:pPr marL="604523" indent="-302261" lvl="1">
              <a:lnSpc>
                <a:spcPts val="3920"/>
              </a:lnSpc>
              <a:buFont typeface="Arial"/>
              <a:buChar char="•"/>
            </a:pPr>
            <a:r>
              <a:rPr lang="en-US" sz="2800">
                <a:solidFill>
                  <a:srgbClr val="0D7377"/>
                </a:solidFill>
                <a:latin typeface="Canva Sans Bold"/>
              </a:rPr>
              <a:t>Logistical Advantages</a:t>
            </a:r>
            <a:r>
              <a:rPr lang="en-US" sz="2800">
                <a:solidFill>
                  <a:srgbClr val="0D7377"/>
                </a:solidFill>
                <a:latin typeface="Canva Sans"/>
              </a:rPr>
              <a:t>: The strategic location of these districts, with access to major transportation routes and ports, has made them favorable for logistics and warehousing investments.</a:t>
            </a:r>
          </a:p>
          <a:p>
            <a:pPr>
              <a:lnSpc>
                <a:spcPts val="3920"/>
              </a:lnSpc>
            </a:pP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495536" y="851026"/>
            <a:ext cx="10792464" cy="6600350"/>
          </a:xfrm>
          <a:custGeom>
            <a:avLst/>
            <a:gdLst/>
            <a:ahLst/>
            <a:cxnLst/>
            <a:rect r="r" b="b" t="t" l="l"/>
            <a:pathLst>
              <a:path h="6600350" w="10792464">
                <a:moveTo>
                  <a:pt x="0" y="0"/>
                </a:moveTo>
                <a:lnTo>
                  <a:pt x="10792464" y="0"/>
                </a:lnTo>
                <a:lnTo>
                  <a:pt x="10792464" y="6600350"/>
                </a:lnTo>
                <a:lnTo>
                  <a:pt x="0" y="6600350"/>
                </a:lnTo>
                <a:lnTo>
                  <a:pt x="0" y="0"/>
                </a:lnTo>
                <a:close/>
              </a:path>
            </a:pathLst>
          </a:custGeom>
          <a:blipFill>
            <a:blip r:embed="rId2"/>
            <a:stretch>
              <a:fillRect l="0" t="0" r="0" b="0"/>
            </a:stretch>
          </a:blipFill>
        </p:spPr>
      </p:sp>
      <p:sp>
        <p:nvSpPr>
          <p:cNvPr name="TextBox 3" id="3"/>
          <p:cNvSpPr txBox="true"/>
          <p:nvPr/>
        </p:nvSpPr>
        <p:spPr>
          <a:xfrm rot="0">
            <a:off x="527056" y="374776"/>
            <a:ext cx="17233888"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Is there any relationship between district investments, vehicles sales and stamps revenue within the same district between FY 2021 and 2022?</a:t>
            </a:r>
          </a:p>
        </p:txBody>
      </p:sp>
      <p:sp>
        <p:nvSpPr>
          <p:cNvPr name="TextBox 4" id="4"/>
          <p:cNvSpPr txBox="true"/>
          <p:nvPr/>
        </p:nvSpPr>
        <p:spPr>
          <a:xfrm rot="0">
            <a:off x="323350" y="1841072"/>
            <a:ext cx="7955766" cy="5227320"/>
          </a:xfrm>
          <a:prstGeom prst="rect">
            <a:avLst/>
          </a:prstGeom>
        </p:spPr>
        <p:txBody>
          <a:bodyPr anchor="t" rtlCol="false" tIns="0" lIns="0" bIns="0" rIns="0">
            <a:spAutoFit/>
          </a:bodyPr>
          <a:lstStyle/>
          <a:p>
            <a:pPr>
              <a:lnSpc>
                <a:spcPts val="3780"/>
              </a:lnSpc>
            </a:pPr>
            <a:r>
              <a:rPr lang="en-US" sz="2700">
                <a:solidFill>
                  <a:srgbClr val="0D7377"/>
                </a:solidFill>
                <a:latin typeface="Canva Sans"/>
              </a:rPr>
              <a:t>We can observe that </a:t>
            </a:r>
            <a:r>
              <a:rPr lang="en-US" sz="2700">
                <a:solidFill>
                  <a:srgbClr val="0D7377"/>
                </a:solidFill>
                <a:latin typeface="Canva Sans"/>
              </a:rPr>
              <a:t>district investments, vehicle sales and stamps revenue are directly related to each other.</a:t>
            </a:r>
          </a:p>
          <a:p>
            <a:pPr marL="582933" indent="-291467" lvl="1">
              <a:lnSpc>
                <a:spcPts val="3780"/>
              </a:lnSpc>
              <a:buFont typeface="Arial"/>
              <a:buChar char="•"/>
            </a:pPr>
            <a:r>
              <a:rPr lang="en-US" sz="2700">
                <a:solidFill>
                  <a:srgbClr val="0D7377"/>
                </a:solidFill>
                <a:latin typeface="Canva Sans Bold"/>
              </a:rPr>
              <a:t>District Investments</a:t>
            </a:r>
            <a:r>
              <a:rPr lang="en-US" sz="2700">
                <a:solidFill>
                  <a:srgbClr val="0D7377"/>
                </a:solidFill>
                <a:latin typeface="Canva Sans"/>
              </a:rPr>
              <a:t> </a:t>
            </a:r>
            <a:r>
              <a:rPr lang="en-US" sz="2700">
                <a:solidFill>
                  <a:srgbClr val="0D7377"/>
                </a:solidFill>
                <a:latin typeface="Canva Sans Bold"/>
              </a:rPr>
              <a:t>:</a:t>
            </a:r>
            <a:r>
              <a:rPr lang="en-US" sz="2700">
                <a:solidFill>
                  <a:srgbClr val="0D7377"/>
                </a:solidFill>
                <a:latin typeface="Canva Sans"/>
              </a:rPr>
              <a:t> District investments, which might come from the public and private sectors, can encourage economic growth there. When companies invest in services, manufacturing facilities, or infrastructure, it frequently results in the creation of jobs and a rise in the district's economic activity.</a:t>
            </a:r>
          </a:p>
        </p:txBody>
      </p:sp>
      <p:sp>
        <p:nvSpPr>
          <p:cNvPr name="TextBox 5" id="5"/>
          <p:cNvSpPr txBox="true"/>
          <p:nvPr/>
        </p:nvSpPr>
        <p:spPr>
          <a:xfrm rot="0">
            <a:off x="276260" y="7189484"/>
            <a:ext cx="18011740" cy="3304540"/>
          </a:xfrm>
          <a:prstGeom prst="rect">
            <a:avLst/>
          </a:prstGeom>
        </p:spPr>
        <p:txBody>
          <a:bodyPr anchor="t" rtlCol="false" tIns="0" lIns="0" bIns="0" rIns="0">
            <a:spAutoFit/>
          </a:bodyPr>
          <a:lstStyle/>
          <a:p>
            <a:pPr marL="582933" indent="-291467" lvl="1">
              <a:lnSpc>
                <a:spcPts val="3780"/>
              </a:lnSpc>
              <a:buFont typeface="Arial"/>
              <a:buChar char="•"/>
            </a:pPr>
            <a:r>
              <a:rPr lang="en-US" sz="2700">
                <a:solidFill>
                  <a:srgbClr val="0D7377"/>
                </a:solidFill>
                <a:latin typeface="Canva Sans Bold"/>
              </a:rPr>
              <a:t>Vehicle Sales</a:t>
            </a:r>
            <a:r>
              <a:rPr lang="en-US" sz="2700">
                <a:solidFill>
                  <a:srgbClr val="0D7377"/>
                </a:solidFill>
                <a:latin typeface="Canva Sans"/>
              </a:rPr>
              <a:t>: Consumer spen</a:t>
            </a:r>
            <a:r>
              <a:rPr lang="en-US" sz="2700">
                <a:solidFill>
                  <a:srgbClr val="0D7377"/>
                </a:solidFill>
                <a:latin typeface="Canva Sans"/>
              </a:rPr>
              <a:t>ding may rise when economic activity and income levels rise in a district. As a result, more vehicles, including automobiles and commercial trucks, may be purchased as individuals and corporations have more money to spend on transportation.</a:t>
            </a:r>
          </a:p>
          <a:p>
            <a:pPr marL="582933" indent="-291467" lvl="1">
              <a:lnSpc>
                <a:spcPts val="3780"/>
              </a:lnSpc>
              <a:buFont typeface="Arial"/>
              <a:buChar char="•"/>
            </a:pPr>
            <a:r>
              <a:rPr lang="en-US" sz="2700">
                <a:solidFill>
                  <a:srgbClr val="0D7377"/>
                </a:solidFill>
                <a:latin typeface="Canva Sans Bold"/>
              </a:rPr>
              <a:t>Stamps Revenue</a:t>
            </a:r>
            <a:r>
              <a:rPr lang="en-US" sz="2700">
                <a:solidFill>
                  <a:srgbClr val="0D7377"/>
                </a:solidFill>
                <a:latin typeface="Canva Sans"/>
              </a:rPr>
              <a:t>: The government collects stamp duty and registration fees when properties and other types of legal documents are registered. When the economy is expanding, there are frequently more real estate transactions, which might lead to higher stamp sales. </a:t>
            </a:r>
          </a:p>
          <a:p>
            <a:pPr algn="ctr">
              <a:lnSpc>
                <a:spcPts val="3640"/>
              </a:lnSpc>
            </a:pP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669758" y="1555469"/>
            <a:ext cx="11191680" cy="8484118"/>
          </a:xfrm>
          <a:custGeom>
            <a:avLst/>
            <a:gdLst/>
            <a:ahLst/>
            <a:cxnLst/>
            <a:rect r="r" b="b" t="t" l="l"/>
            <a:pathLst>
              <a:path h="8484118" w="11191680">
                <a:moveTo>
                  <a:pt x="0" y="0"/>
                </a:moveTo>
                <a:lnTo>
                  <a:pt x="11191679" y="0"/>
                </a:lnTo>
                <a:lnTo>
                  <a:pt x="11191679" y="8484118"/>
                </a:lnTo>
                <a:lnTo>
                  <a:pt x="0" y="8484118"/>
                </a:lnTo>
                <a:lnTo>
                  <a:pt x="0" y="0"/>
                </a:lnTo>
                <a:close/>
              </a:path>
            </a:pathLst>
          </a:custGeom>
          <a:blipFill>
            <a:blip r:embed="rId2"/>
            <a:stretch>
              <a:fillRect l="-821" t="0" r="-821" b="0"/>
            </a:stretch>
          </a:blipFill>
        </p:spPr>
      </p:sp>
      <p:sp>
        <p:nvSpPr>
          <p:cNvPr name="TextBox 3" id="3"/>
          <p:cNvSpPr txBox="true"/>
          <p:nvPr/>
        </p:nvSpPr>
        <p:spPr>
          <a:xfrm rot="0">
            <a:off x="527056" y="319087"/>
            <a:ext cx="17233888"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Are there any particular sectors that have shown substantial investment in multiple districts between FY 2021 and 2022? </a:t>
            </a:r>
          </a:p>
        </p:txBody>
      </p:sp>
      <p:sp>
        <p:nvSpPr>
          <p:cNvPr name="TextBox 4" id="4"/>
          <p:cNvSpPr txBox="true"/>
          <p:nvPr/>
        </p:nvSpPr>
        <p:spPr>
          <a:xfrm rot="0">
            <a:off x="8300426" y="1498319"/>
            <a:ext cx="9987574" cy="8318500"/>
          </a:xfrm>
          <a:prstGeom prst="rect">
            <a:avLst/>
          </a:prstGeom>
        </p:spPr>
        <p:txBody>
          <a:bodyPr anchor="t" rtlCol="false" tIns="0" lIns="0" bIns="0" rIns="0">
            <a:spAutoFit/>
          </a:bodyPr>
          <a:lstStyle/>
          <a:p>
            <a:pPr marL="539751" indent="-269876" lvl="1">
              <a:lnSpc>
                <a:spcPts val="3500"/>
              </a:lnSpc>
              <a:buFont typeface="Arial"/>
              <a:buChar char="•"/>
            </a:pPr>
            <a:r>
              <a:rPr lang="en-US" sz="2500">
                <a:solidFill>
                  <a:srgbClr val="0D7377"/>
                </a:solidFill>
                <a:latin typeface="Canva Sans"/>
              </a:rPr>
              <a:t>The </a:t>
            </a:r>
            <a:r>
              <a:rPr lang="en-US" sz="2500">
                <a:solidFill>
                  <a:srgbClr val="0D7377"/>
                </a:solidFill>
                <a:latin typeface="Canva Sans Bold"/>
              </a:rPr>
              <a:t>Electrical an</a:t>
            </a:r>
            <a:r>
              <a:rPr lang="en-US" sz="2500">
                <a:solidFill>
                  <a:srgbClr val="0D7377"/>
                </a:solidFill>
                <a:latin typeface="Canva Sans Bold"/>
              </a:rPr>
              <a:t>d Electronic Products</a:t>
            </a:r>
            <a:r>
              <a:rPr lang="en-US" sz="2500">
                <a:solidFill>
                  <a:srgbClr val="0D7377"/>
                </a:solidFill>
                <a:latin typeface="Canva Sans"/>
              </a:rPr>
              <a:t> sector has investments in Sangareddy, Rangareddy, Medchal Malkajgiri and Medak.</a:t>
            </a:r>
          </a:p>
          <a:p>
            <a:pPr marL="539751" indent="-269876" lvl="1">
              <a:lnSpc>
                <a:spcPts val="3500"/>
              </a:lnSpc>
              <a:buFont typeface="Arial"/>
              <a:buChar char="•"/>
            </a:pPr>
            <a:r>
              <a:rPr lang="en-US" sz="2500">
                <a:solidFill>
                  <a:srgbClr val="0D7377"/>
                </a:solidFill>
                <a:latin typeface="Canva Sans Bold"/>
              </a:rPr>
              <a:t>Wood and Leather</a:t>
            </a:r>
            <a:r>
              <a:rPr lang="en-US" sz="2500">
                <a:solidFill>
                  <a:srgbClr val="0D7377"/>
                </a:solidFill>
                <a:latin typeface="Canva Sans"/>
              </a:rPr>
              <a:t> has investments in Rangareddy, Sangareddy, Mahabubnagar and Medchal Malkajgiri.</a:t>
            </a:r>
          </a:p>
          <a:p>
            <a:pPr marL="539751" indent="-269876" lvl="1">
              <a:lnSpc>
                <a:spcPts val="3500"/>
              </a:lnSpc>
              <a:buFont typeface="Arial"/>
              <a:buChar char="•"/>
            </a:pPr>
            <a:r>
              <a:rPr lang="en-US" sz="2500">
                <a:solidFill>
                  <a:srgbClr val="0D7377"/>
                </a:solidFill>
                <a:latin typeface="Canva Sans Bold"/>
              </a:rPr>
              <a:t>Engineering</a:t>
            </a:r>
            <a:r>
              <a:rPr lang="en-US" sz="2500">
                <a:solidFill>
                  <a:srgbClr val="0D7377"/>
                </a:solidFill>
                <a:latin typeface="Canva Sans"/>
              </a:rPr>
              <a:t> has investments in Medak, Rangareddy, Medchal Malkajgiri and Sangareddy.</a:t>
            </a:r>
          </a:p>
          <a:p>
            <a:pPr marL="539751" indent="-269876" lvl="1">
              <a:lnSpc>
                <a:spcPts val="3500"/>
              </a:lnSpc>
              <a:buFont typeface="Arial"/>
              <a:buChar char="•"/>
            </a:pPr>
            <a:r>
              <a:rPr lang="en-US" sz="2500">
                <a:solidFill>
                  <a:srgbClr val="0D7377"/>
                </a:solidFill>
                <a:latin typeface="Canva Sans Bold"/>
              </a:rPr>
              <a:t>Textiles</a:t>
            </a:r>
            <a:r>
              <a:rPr lang="en-US" sz="2500">
                <a:solidFill>
                  <a:srgbClr val="0D7377"/>
                </a:solidFill>
                <a:latin typeface="Canva Sans"/>
              </a:rPr>
              <a:t> has investments in Rangareddy, Mahabubnagar, Medchal Malkajgiri and Warangal.</a:t>
            </a:r>
          </a:p>
          <a:p>
            <a:pPr marL="539751" indent="-269876" lvl="1">
              <a:lnSpc>
                <a:spcPts val="3500"/>
              </a:lnSpc>
              <a:buFont typeface="Arial"/>
              <a:buChar char="•"/>
            </a:pPr>
            <a:r>
              <a:rPr lang="en-US" sz="2500">
                <a:solidFill>
                  <a:srgbClr val="0D7377"/>
                </a:solidFill>
                <a:latin typeface="Canva Sans Bold"/>
              </a:rPr>
              <a:t>Granite and Stone Crushing </a:t>
            </a:r>
            <a:r>
              <a:rPr lang="en-US" sz="2500">
                <a:solidFill>
                  <a:srgbClr val="0D7377"/>
                </a:solidFill>
                <a:latin typeface="Canva Sans"/>
              </a:rPr>
              <a:t>has investments in </a:t>
            </a:r>
            <a:r>
              <a:rPr lang="en-US" sz="2500">
                <a:solidFill>
                  <a:srgbClr val="0D7377"/>
                </a:solidFill>
                <a:latin typeface="Canva Sans"/>
              </a:rPr>
              <a:t>Rangareddy, Medchal Malkajgiri and Mahabubnagar.</a:t>
            </a:r>
          </a:p>
          <a:p>
            <a:pPr marL="539751" indent="-269876" lvl="1">
              <a:lnSpc>
                <a:spcPts val="3500"/>
              </a:lnSpc>
              <a:buFont typeface="Arial"/>
              <a:buChar char="•"/>
            </a:pPr>
            <a:r>
              <a:rPr lang="en-US" sz="2500">
                <a:solidFill>
                  <a:srgbClr val="0D7377"/>
                </a:solidFill>
                <a:latin typeface="Canva Sans Bold"/>
              </a:rPr>
              <a:t>Pharmaceuticals and Chemicals</a:t>
            </a:r>
            <a:r>
              <a:rPr lang="en-US" sz="2500">
                <a:solidFill>
                  <a:srgbClr val="0D7377"/>
                </a:solidFill>
                <a:latin typeface="Canva Sans"/>
              </a:rPr>
              <a:t> has investments in Sangareddy, Medchal Malkajgiri and Yadadri Bhuvanagiri</a:t>
            </a:r>
          </a:p>
          <a:p>
            <a:pPr marL="539751" indent="-269876" lvl="1">
              <a:lnSpc>
                <a:spcPts val="3500"/>
              </a:lnSpc>
              <a:buFont typeface="Arial"/>
              <a:buChar char="•"/>
            </a:pPr>
            <a:r>
              <a:rPr lang="en-US" sz="2500">
                <a:solidFill>
                  <a:srgbClr val="0D7377"/>
                </a:solidFill>
                <a:latin typeface="Canva Sans Bold"/>
              </a:rPr>
              <a:t>R&amp;D</a:t>
            </a:r>
            <a:r>
              <a:rPr lang="en-US" sz="2500">
                <a:solidFill>
                  <a:srgbClr val="0D7377"/>
                </a:solidFill>
                <a:latin typeface="Canva Sans"/>
              </a:rPr>
              <a:t> has investments in Medchal Malkajgiri, Sangareddy and Rangareddy</a:t>
            </a:r>
          </a:p>
          <a:p>
            <a:pPr marL="539751" indent="-269876" lvl="1">
              <a:lnSpc>
                <a:spcPts val="3500"/>
              </a:lnSpc>
              <a:buFont typeface="Arial"/>
              <a:buChar char="•"/>
            </a:pPr>
            <a:r>
              <a:rPr lang="en-US" sz="2500">
                <a:solidFill>
                  <a:srgbClr val="0D7377"/>
                </a:solidFill>
                <a:latin typeface="Canva Sans Bold"/>
              </a:rPr>
              <a:t>Solar and Other Renewable Energy</a:t>
            </a:r>
            <a:r>
              <a:rPr lang="en-US" sz="2500">
                <a:solidFill>
                  <a:srgbClr val="0D7377"/>
                </a:solidFill>
                <a:latin typeface="Canva Sans"/>
              </a:rPr>
              <a:t> has investments in Mahabubnagar, Kamareddy and Medak.</a:t>
            </a:r>
          </a:p>
          <a:p>
            <a:pPr marL="539751" indent="-269876" lvl="1">
              <a:lnSpc>
                <a:spcPts val="3500"/>
              </a:lnSpc>
              <a:buFont typeface="Arial"/>
              <a:buChar char="•"/>
            </a:pPr>
            <a:r>
              <a:rPr lang="en-US" sz="2500">
                <a:solidFill>
                  <a:srgbClr val="0D7377"/>
                </a:solidFill>
                <a:latin typeface="Canva Sans Bold"/>
              </a:rPr>
              <a:t>Beverages</a:t>
            </a:r>
            <a:r>
              <a:rPr lang="en-US" sz="2500">
                <a:solidFill>
                  <a:srgbClr val="0D7377"/>
                </a:solidFill>
                <a:latin typeface="Canva Sans"/>
              </a:rPr>
              <a:t> has investments in Narayanpet, Wanaparthy and Sangareddy.</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546353" y="1733550"/>
            <a:ext cx="15712947" cy="8454793"/>
          </a:xfrm>
          <a:custGeom>
            <a:avLst/>
            <a:gdLst/>
            <a:ahLst/>
            <a:cxnLst/>
            <a:rect r="r" b="b" t="t" l="l"/>
            <a:pathLst>
              <a:path h="8454793" w="15712947">
                <a:moveTo>
                  <a:pt x="0" y="0"/>
                </a:moveTo>
                <a:lnTo>
                  <a:pt x="15712947" y="0"/>
                </a:lnTo>
                <a:lnTo>
                  <a:pt x="15712947" y="8454793"/>
                </a:lnTo>
                <a:lnTo>
                  <a:pt x="0" y="8454793"/>
                </a:lnTo>
                <a:lnTo>
                  <a:pt x="0" y="0"/>
                </a:lnTo>
                <a:close/>
              </a:path>
            </a:pathLst>
          </a:custGeom>
          <a:blipFill>
            <a:blip r:embed="rId2"/>
            <a:stretch>
              <a:fillRect l="-1059" t="-2598" r="0" b="-2598"/>
            </a:stretch>
          </a:blipFill>
        </p:spPr>
      </p:sp>
      <p:sp>
        <p:nvSpPr>
          <p:cNvPr name="TextBox 3" id="3"/>
          <p:cNvSpPr txBox="true"/>
          <p:nvPr/>
        </p:nvSpPr>
        <p:spPr>
          <a:xfrm rot="0">
            <a:off x="355773" y="323850"/>
            <a:ext cx="17233888"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Can we identify any seasonal patterns or cyclicality in the investment trends for specific sectors? Do certain sectors experience higher investments during particular months? </a:t>
            </a:r>
          </a:p>
        </p:txBody>
      </p:sp>
    </p:spTree>
  </p:cSld>
  <p:clrMapOvr>
    <a:masterClrMapping/>
  </p:clrMapOvr>
</p:sld>
</file>

<file path=ppt/slides/slide2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323850"/>
            <a:ext cx="17233888"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Can we identify any seasonal patterns or cyclicality in the investment trends for specific sectors? Do certain sectors experience higher investments during particular months? </a:t>
            </a:r>
          </a:p>
        </p:txBody>
      </p:sp>
      <p:sp>
        <p:nvSpPr>
          <p:cNvPr name="TextBox 3" id="3"/>
          <p:cNvSpPr txBox="true"/>
          <p:nvPr/>
        </p:nvSpPr>
        <p:spPr>
          <a:xfrm rot="0">
            <a:off x="585298" y="1829179"/>
            <a:ext cx="17473889" cy="8084820"/>
          </a:xfrm>
          <a:prstGeom prst="rect">
            <a:avLst/>
          </a:prstGeom>
        </p:spPr>
        <p:txBody>
          <a:bodyPr anchor="t" rtlCol="false" tIns="0" lIns="0" bIns="0" rIns="0">
            <a:spAutoFit/>
          </a:bodyPr>
          <a:lstStyle/>
          <a:p>
            <a:pPr>
              <a:lnSpc>
                <a:spcPts val="3779"/>
              </a:lnSpc>
            </a:pPr>
            <a:r>
              <a:rPr lang="en-US" sz="2700">
                <a:solidFill>
                  <a:srgbClr val="0D7377"/>
                </a:solidFill>
                <a:latin typeface="Canva Sans"/>
              </a:rPr>
              <a:t>Yes, we can i</a:t>
            </a:r>
            <a:r>
              <a:rPr lang="en-US" sz="2700">
                <a:solidFill>
                  <a:srgbClr val="0D7377"/>
                </a:solidFill>
                <a:latin typeface="Canva Sans"/>
              </a:rPr>
              <a:t>dentify seasonal patterns in the investment trends for specific sectors. Few of them are:</a:t>
            </a:r>
          </a:p>
          <a:p>
            <a:pPr marL="582930" indent="-291465" lvl="1">
              <a:lnSpc>
                <a:spcPts val="3779"/>
              </a:lnSpc>
              <a:buFont typeface="Arial"/>
              <a:buChar char="•"/>
            </a:pPr>
            <a:r>
              <a:rPr lang="en-US" sz="2700">
                <a:solidFill>
                  <a:srgbClr val="0D7377"/>
                </a:solidFill>
                <a:latin typeface="Canva Sans"/>
              </a:rPr>
              <a:t>The </a:t>
            </a:r>
            <a:r>
              <a:rPr lang="en-US" sz="2700">
                <a:solidFill>
                  <a:srgbClr val="0D7377"/>
                </a:solidFill>
                <a:latin typeface="Canva Sans Bold"/>
              </a:rPr>
              <a:t>Real Estate, Industrial Parks and IT Buildings</a:t>
            </a:r>
            <a:r>
              <a:rPr lang="en-US" sz="2700">
                <a:solidFill>
                  <a:srgbClr val="0D7377"/>
                </a:solidFill>
                <a:latin typeface="Canva Sans"/>
              </a:rPr>
              <a:t> sector indicate substantial investment in </a:t>
            </a:r>
            <a:r>
              <a:rPr lang="en-US" sz="2700">
                <a:solidFill>
                  <a:srgbClr val="0D7377"/>
                </a:solidFill>
                <a:latin typeface="Canva Sans Italics"/>
              </a:rPr>
              <a:t>February</a:t>
            </a:r>
            <a:r>
              <a:rPr lang="en-US" sz="2700">
                <a:solidFill>
                  <a:srgbClr val="0D7377"/>
                </a:solidFill>
                <a:latin typeface="Canva Sans"/>
              </a:rPr>
              <a:t>. </a:t>
            </a:r>
          </a:p>
          <a:p>
            <a:pPr marL="582930" indent="-291465" lvl="1">
              <a:lnSpc>
                <a:spcPts val="3779"/>
              </a:lnSpc>
              <a:buFont typeface="Arial"/>
              <a:buChar char="•"/>
            </a:pPr>
            <a:r>
              <a:rPr lang="en-US" sz="2700">
                <a:solidFill>
                  <a:srgbClr val="0D7377"/>
                </a:solidFill>
                <a:latin typeface="Canva Sans Bold"/>
              </a:rPr>
              <a:t>Fertilizers Organic and Inorganic, Pesticides, Insecticides, and Other Related</a:t>
            </a:r>
            <a:r>
              <a:rPr lang="en-US" sz="2700">
                <a:solidFill>
                  <a:srgbClr val="0D7377"/>
                </a:solidFill>
                <a:latin typeface="Canva Sans"/>
              </a:rPr>
              <a:t> saw considerable investment in </a:t>
            </a:r>
            <a:r>
              <a:rPr lang="en-US" sz="2700">
                <a:solidFill>
                  <a:srgbClr val="0D7377"/>
                </a:solidFill>
                <a:latin typeface="Canva Sans Italics"/>
              </a:rPr>
              <a:t>December</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Italics"/>
              </a:rPr>
              <a:t>July, September, and December</a:t>
            </a:r>
            <a:r>
              <a:rPr lang="en-US" sz="2700">
                <a:solidFill>
                  <a:srgbClr val="0D7377"/>
                </a:solidFill>
                <a:latin typeface="Canva Sans"/>
              </a:rPr>
              <a:t> are the prime investment months for </a:t>
            </a:r>
            <a:r>
              <a:rPr lang="en-US" sz="2700">
                <a:solidFill>
                  <a:srgbClr val="0D7377"/>
                </a:solidFill>
                <a:latin typeface="Canva Sans Bold"/>
              </a:rPr>
              <a:t>pharmaceuticals and chemicals.</a:t>
            </a:r>
          </a:p>
          <a:p>
            <a:pPr marL="582930" indent="-291465" lvl="1">
              <a:lnSpc>
                <a:spcPts val="3779"/>
              </a:lnSpc>
              <a:buFont typeface="Arial"/>
              <a:buChar char="•"/>
            </a:pPr>
            <a:r>
              <a:rPr lang="en-US" sz="2700">
                <a:solidFill>
                  <a:srgbClr val="0D7377"/>
                </a:solidFill>
                <a:latin typeface="Canva Sans Bold"/>
              </a:rPr>
              <a:t>Plastic and Rubber</a:t>
            </a:r>
            <a:r>
              <a:rPr lang="en-US" sz="2700">
                <a:solidFill>
                  <a:srgbClr val="0D7377"/>
                </a:solidFill>
                <a:latin typeface="Canva Sans"/>
              </a:rPr>
              <a:t> shows a significant investment in </a:t>
            </a:r>
            <a:r>
              <a:rPr lang="en-US" sz="2700">
                <a:solidFill>
                  <a:srgbClr val="0D7377"/>
                </a:solidFill>
                <a:latin typeface="Canva Sans Italics"/>
              </a:rPr>
              <a:t>December ,January and August</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Engineering</a:t>
            </a:r>
            <a:r>
              <a:rPr lang="en-US" sz="2700">
                <a:solidFill>
                  <a:srgbClr val="0D7377"/>
                </a:solidFill>
                <a:latin typeface="Canva Sans"/>
              </a:rPr>
              <a:t> shows peak investment in </a:t>
            </a:r>
            <a:r>
              <a:rPr lang="en-US" sz="2700">
                <a:solidFill>
                  <a:srgbClr val="0D7377"/>
                </a:solidFill>
                <a:latin typeface="Canva Sans Italics"/>
              </a:rPr>
              <a:t>February and October</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Solar and Other Renewable Energy</a:t>
            </a:r>
            <a:r>
              <a:rPr lang="en-US" sz="2700">
                <a:solidFill>
                  <a:srgbClr val="0D7377"/>
                </a:solidFill>
                <a:latin typeface="Canva Sans"/>
              </a:rPr>
              <a:t> shows the highest investment in the months of </a:t>
            </a:r>
            <a:r>
              <a:rPr lang="en-US" sz="2700">
                <a:solidFill>
                  <a:srgbClr val="0D7377"/>
                </a:solidFill>
                <a:latin typeface="Canva Sans Italics"/>
              </a:rPr>
              <a:t>November, April and June.</a:t>
            </a:r>
          </a:p>
          <a:p>
            <a:pPr marL="582930" indent="-291465" lvl="1">
              <a:lnSpc>
                <a:spcPts val="3779"/>
              </a:lnSpc>
              <a:buFont typeface="Arial"/>
              <a:buChar char="•"/>
            </a:pPr>
            <a:r>
              <a:rPr lang="en-US" sz="2700">
                <a:solidFill>
                  <a:srgbClr val="0D7377"/>
                </a:solidFill>
                <a:latin typeface="Canva Sans Bold"/>
              </a:rPr>
              <a:t>Paper and Printing</a:t>
            </a:r>
            <a:r>
              <a:rPr lang="en-US" sz="2700">
                <a:solidFill>
                  <a:srgbClr val="0D7377"/>
                </a:solidFill>
                <a:latin typeface="Canva Sans"/>
              </a:rPr>
              <a:t> shows the highest investment in the months of </a:t>
            </a:r>
            <a:r>
              <a:rPr lang="en-US" sz="2700">
                <a:solidFill>
                  <a:srgbClr val="0D7377"/>
                </a:solidFill>
                <a:latin typeface="Canva Sans Italics"/>
              </a:rPr>
              <a:t>July and November</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Beverages</a:t>
            </a:r>
            <a:r>
              <a:rPr lang="en-US" sz="2700">
                <a:solidFill>
                  <a:srgbClr val="0D7377"/>
                </a:solidFill>
                <a:latin typeface="Canva Sans"/>
              </a:rPr>
              <a:t> sector has higher investments in </a:t>
            </a:r>
            <a:r>
              <a:rPr lang="en-US" sz="2700">
                <a:solidFill>
                  <a:srgbClr val="0D7377"/>
                </a:solidFill>
                <a:latin typeface="Canva Sans Italics"/>
              </a:rPr>
              <a:t>January and February</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Cement, Cement &amp; Concrete Products, Fly Ash Bricks</a:t>
            </a:r>
            <a:r>
              <a:rPr lang="en-US" sz="2700">
                <a:solidFill>
                  <a:srgbClr val="0D7377"/>
                </a:solidFill>
                <a:latin typeface="Canva Sans"/>
              </a:rPr>
              <a:t> shows higher investments in</a:t>
            </a:r>
            <a:r>
              <a:rPr lang="en-US" sz="2700">
                <a:solidFill>
                  <a:srgbClr val="0D7377"/>
                </a:solidFill>
                <a:latin typeface="Canva Sans Italics"/>
              </a:rPr>
              <a:t> August and June</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Textiles</a:t>
            </a:r>
            <a:r>
              <a:rPr lang="en-US" sz="2700">
                <a:solidFill>
                  <a:srgbClr val="0D7377"/>
                </a:solidFill>
                <a:latin typeface="Canva Sans"/>
              </a:rPr>
              <a:t> show peak investment in </a:t>
            </a:r>
            <a:r>
              <a:rPr lang="en-US" sz="2700">
                <a:solidFill>
                  <a:srgbClr val="0D7377"/>
                </a:solidFill>
                <a:latin typeface="Canva Sans Italics"/>
              </a:rPr>
              <a:t>September</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Automobile</a:t>
            </a:r>
            <a:r>
              <a:rPr lang="en-US" sz="2700">
                <a:solidFill>
                  <a:srgbClr val="0D7377"/>
                </a:solidFill>
                <a:latin typeface="Canva Sans"/>
              </a:rPr>
              <a:t> show major funding in </a:t>
            </a:r>
            <a:r>
              <a:rPr lang="en-US" sz="2700">
                <a:solidFill>
                  <a:srgbClr val="0D7377"/>
                </a:solidFill>
                <a:latin typeface="Canva Sans Italics"/>
              </a:rPr>
              <a:t>January</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Granite and Stone Crushing</a:t>
            </a:r>
            <a:r>
              <a:rPr lang="en-US" sz="2700">
                <a:solidFill>
                  <a:srgbClr val="0D7377"/>
                </a:solidFill>
                <a:latin typeface="Canva Sans"/>
              </a:rPr>
              <a:t> experience higher investments in </a:t>
            </a:r>
            <a:r>
              <a:rPr lang="en-US" sz="2700">
                <a:solidFill>
                  <a:srgbClr val="0D7377"/>
                </a:solidFill>
                <a:latin typeface="Canva Sans Italics"/>
              </a:rPr>
              <a:t>October and June</a:t>
            </a:r>
            <a:r>
              <a:rPr lang="en-US" sz="2700">
                <a:solidFill>
                  <a:srgbClr val="0D7377"/>
                </a:solidFill>
                <a:latin typeface="Canva Sans"/>
              </a:rPr>
              <a:t>.</a:t>
            </a:r>
          </a:p>
          <a:p>
            <a:pPr marL="582930" indent="-291465" lvl="1">
              <a:lnSpc>
                <a:spcPts val="3779"/>
              </a:lnSpc>
              <a:buFont typeface="Arial"/>
              <a:buChar char="•"/>
            </a:pPr>
            <a:r>
              <a:rPr lang="en-US" sz="2700">
                <a:solidFill>
                  <a:srgbClr val="0D7377"/>
                </a:solidFill>
                <a:latin typeface="Canva Sans Bold"/>
              </a:rPr>
              <a:t>Agro based incl Cold Storages</a:t>
            </a:r>
            <a:r>
              <a:rPr lang="en-US" sz="2700">
                <a:solidFill>
                  <a:srgbClr val="0D7377"/>
                </a:solidFill>
                <a:latin typeface="Canva Sans"/>
              </a:rPr>
              <a:t> show major funding </a:t>
            </a:r>
            <a:r>
              <a:rPr lang="en-US" sz="2700">
                <a:solidFill>
                  <a:srgbClr val="0D7377"/>
                </a:solidFill>
                <a:latin typeface="Canva Sans Italics"/>
              </a:rPr>
              <a:t>June and March</a:t>
            </a:r>
            <a:r>
              <a:rPr lang="en-US" sz="2700">
                <a:solidFill>
                  <a:srgbClr val="0D7377"/>
                </a:solidFill>
                <a:latin typeface="Canva Sans"/>
              </a:rPr>
              <a:t>.</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0">
            <a:off x="9385350" y="6387809"/>
            <a:ext cx="8689975" cy="4186755"/>
            <a:chOff x="0" y="0"/>
            <a:chExt cx="11586633" cy="5582340"/>
          </a:xfrm>
        </p:grpSpPr>
        <p:sp>
          <p:nvSpPr>
            <p:cNvPr name="Freeform 3" id="3"/>
            <p:cNvSpPr/>
            <p:nvPr/>
          </p:nvSpPr>
          <p:spPr>
            <a:xfrm flipH="false" flipV="false" rot="0">
              <a:off x="0" y="0"/>
              <a:ext cx="5689600" cy="5582340"/>
            </a:xfrm>
            <a:custGeom>
              <a:avLst/>
              <a:gdLst/>
              <a:ahLst/>
              <a:cxnLst/>
              <a:rect r="r" b="b" t="t" l="l"/>
              <a:pathLst>
                <a:path h="5582340" w="5689600">
                  <a:moveTo>
                    <a:pt x="0" y="0"/>
                  </a:moveTo>
                  <a:lnTo>
                    <a:pt x="5689600" y="0"/>
                  </a:lnTo>
                  <a:lnTo>
                    <a:pt x="5689600" y="5582340"/>
                  </a:lnTo>
                  <a:lnTo>
                    <a:pt x="0" y="5582340"/>
                  </a:lnTo>
                  <a:lnTo>
                    <a:pt x="0" y="0"/>
                  </a:lnTo>
                  <a:close/>
                </a:path>
              </a:pathLst>
            </a:custGeom>
            <a:blipFill>
              <a:blip r:embed="rId2">
                <a:extLst>
                  <a:ext uri="{96DAC541-7B7A-43D3-8B79-37D633B846F1}">
                    <asvg:svgBlip xmlns:asvg="http://schemas.microsoft.com/office/drawing/2016/SVG/main" r:embed="rId3"/>
                  </a:ext>
                </a:extLst>
              </a:blip>
              <a:stretch>
                <a:fillRect l="-11559" t="0" r="-121039" b="0"/>
              </a:stretch>
            </a:blipFill>
          </p:spPr>
        </p:sp>
        <p:sp>
          <p:nvSpPr>
            <p:cNvPr name="Freeform 4" id="4"/>
            <p:cNvSpPr/>
            <p:nvPr/>
          </p:nvSpPr>
          <p:spPr>
            <a:xfrm flipH="false" flipV="false" rot="0">
              <a:off x="5897033" y="0"/>
              <a:ext cx="5689600" cy="5582340"/>
            </a:xfrm>
            <a:custGeom>
              <a:avLst/>
              <a:gdLst/>
              <a:ahLst/>
              <a:cxnLst/>
              <a:rect r="r" b="b" t="t" l="l"/>
              <a:pathLst>
                <a:path h="5582340" w="5689600">
                  <a:moveTo>
                    <a:pt x="0" y="0"/>
                  </a:moveTo>
                  <a:lnTo>
                    <a:pt x="5689600" y="0"/>
                  </a:lnTo>
                  <a:lnTo>
                    <a:pt x="5689600" y="5582340"/>
                  </a:lnTo>
                  <a:lnTo>
                    <a:pt x="0" y="5582340"/>
                  </a:lnTo>
                  <a:lnTo>
                    <a:pt x="0" y="0"/>
                  </a:lnTo>
                  <a:close/>
                </a:path>
              </a:pathLst>
            </a:custGeom>
            <a:blipFill>
              <a:blip r:embed="rId2">
                <a:extLst>
                  <a:ext uri="{96DAC541-7B7A-43D3-8B79-37D633B846F1}">
                    <asvg:svgBlip xmlns:asvg="http://schemas.microsoft.com/office/drawing/2016/SVG/main" r:embed="rId3"/>
                  </a:ext>
                </a:extLst>
              </a:blip>
              <a:stretch>
                <a:fillRect l="-11559" t="0" r="-121039" b="0"/>
              </a:stretch>
            </a:blipFill>
          </p:spPr>
        </p:sp>
      </p:grpSp>
      <p:sp>
        <p:nvSpPr>
          <p:cNvPr name="Freeform 5" id="5"/>
          <p:cNvSpPr/>
          <p:nvPr/>
        </p:nvSpPr>
        <p:spPr>
          <a:xfrm flipH="false" flipV="false" rot="0">
            <a:off x="10737144" y="1028700"/>
            <a:ext cx="5512605" cy="8229600"/>
          </a:xfrm>
          <a:custGeom>
            <a:avLst/>
            <a:gdLst/>
            <a:ahLst/>
            <a:cxnLst/>
            <a:rect r="r" b="b" t="t" l="l"/>
            <a:pathLst>
              <a:path h="8229600" w="5512605">
                <a:moveTo>
                  <a:pt x="0" y="0"/>
                </a:moveTo>
                <a:lnTo>
                  <a:pt x="5512605" y="0"/>
                </a:lnTo>
                <a:lnTo>
                  <a:pt x="5512605" y="8229600"/>
                </a:lnTo>
                <a:lnTo>
                  <a:pt x="0" y="8229600"/>
                </a:lnTo>
                <a:lnTo>
                  <a:pt x="0" y="0"/>
                </a:lnTo>
                <a:close/>
              </a:path>
            </a:pathLst>
          </a:custGeom>
          <a:blipFill>
            <a:blip r:embed="rId4"/>
            <a:stretch>
              <a:fillRect l="-82500" t="0" r="-41429" b="0"/>
            </a:stretch>
          </a:blipFill>
        </p:spPr>
      </p:sp>
      <p:sp>
        <p:nvSpPr>
          <p:cNvPr name="TextBox 6" id="6"/>
          <p:cNvSpPr txBox="true"/>
          <p:nvPr/>
        </p:nvSpPr>
        <p:spPr>
          <a:xfrm rot="0">
            <a:off x="1589447" y="3389105"/>
            <a:ext cx="7366296" cy="2714625"/>
          </a:xfrm>
          <a:prstGeom prst="rect">
            <a:avLst/>
          </a:prstGeom>
        </p:spPr>
        <p:txBody>
          <a:bodyPr anchor="t" rtlCol="false" tIns="0" lIns="0" bIns="0" rIns="0">
            <a:spAutoFit/>
          </a:bodyPr>
          <a:lstStyle/>
          <a:p>
            <a:pPr marL="0" indent="0" lvl="0">
              <a:lnSpc>
                <a:spcPts val="10799"/>
              </a:lnSpc>
            </a:pPr>
            <a:r>
              <a:rPr lang="en-US" sz="8999" u="sng">
                <a:solidFill>
                  <a:srgbClr val="FFFAEB"/>
                </a:solidFill>
                <a:latin typeface="Canva Sans Bold"/>
              </a:rPr>
              <a:t>SECONDARY </a:t>
            </a:r>
          </a:p>
          <a:p>
            <a:pPr marL="0" indent="0" lvl="0">
              <a:lnSpc>
                <a:spcPts val="10799"/>
              </a:lnSpc>
            </a:pPr>
            <a:r>
              <a:rPr lang="en-US" sz="8999" u="sng">
                <a:solidFill>
                  <a:srgbClr val="FFFAEB"/>
                </a:solidFill>
                <a:latin typeface="Canva Sans Bold"/>
              </a:rPr>
              <a:t>INSIGHTS</a:t>
            </a:r>
          </a:p>
        </p:txBody>
      </p:sp>
    </p:spTree>
  </p:cSld>
  <p:clrMapOvr>
    <a:masterClrMapping/>
  </p:clrMapOvr>
</p:sld>
</file>

<file path=ppt/slides/slide2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323850"/>
            <a:ext cx="17233888"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What are the top 5 districts to buy commercial properties in Telangana? Justify your answer. </a:t>
            </a:r>
          </a:p>
        </p:txBody>
      </p:sp>
      <p:sp>
        <p:nvSpPr>
          <p:cNvPr name="TextBox 3" id="3"/>
          <p:cNvSpPr txBox="true"/>
          <p:nvPr/>
        </p:nvSpPr>
        <p:spPr>
          <a:xfrm rot="0">
            <a:off x="570362" y="1544738"/>
            <a:ext cx="17323314" cy="8406130"/>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D7377"/>
                </a:solidFill>
                <a:latin typeface="Canva Sans Bold"/>
              </a:rPr>
              <a:t>Hy</a:t>
            </a:r>
            <a:r>
              <a:rPr lang="en-US" sz="2800">
                <a:solidFill>
                  <a:srgbClr val="0D7377"/>
                </a:solidFill>
                <a:latin typeface="Canva Sans Bold"/>
              </a:rPr>
              <a:t>derabad</a:t>
            </a:r>
            <a:r>
              <a:rPr lang="en-US" sz="2800">
                <a:solidFill>
                  <a:srgbClr val="0D7377"/>
                </a:solidFill>
                <a:latin typeface="Canva Sans"/>
              </a:rPr>
              <a:t>: Hyderabad is the capital city of Telangana and the economic hub of the state. It offers a wide range of commercial real estate opportunities, including office spaces, retail properties, and industrial spaces. The city's growing IT and tech industries, as well as its status as a major business center, make it a prime location for commercial investments.</a:t>
            </a:r>
          </a:p>
          <a:p>
            <a:pPr marL="604523" indent="-302261" lvl="1">
              <a:lnSpc>
                <a:spcPts val="3920"/>
              </a:lnSpc>
              <a:buFont typeface="Arial"/>
              <a:buChar char="•"/>
            </a:pPr>
            <a:r>
              <a:rPr lang="en-US" sz="2800">
                <a:solidFill>
                  <a:srgbClr val="0D7377"/>
                </a:solidFill>
                <a:latin typeface="Canva Sans Bold"/>
              </a:rPr>
              <a:t>Rangareddy</a:t>
            </a:r>
            <a:r>
              <a:rPr lang="en-US" sz="2800">
                <a:solidFill>
                  <a:srgbClr val="0D7377"/>
                </a:solidFill>
                <a:latin typeface="Canva Sans"/>
              </a:rPr>
              <a:t>: Rangareddy district surrounds Hyderabad and is often considered an extension of the city. It is known for its industrial and commercial zones, making it attractive for businesses looking to be close to the capital but with potentially lower real estate costs.</a:t>
            </a:r>
          </a:p>
          <a:p>
            <a:pPr marL="604523" indent="-302261" lvl="1">
              <a:lnSpc>
                <a:spcPts val="3920"/>
              </a:lnSpc>
              <a:buFont typeface="Arial"/>
              <a:buChar char="•"/>
            </a:pPr>
            <a:r>
              <a:rPr lang="en-US" sz="2800">
                <a:solidFill>
                  <a:srgbClr val="0D7377"/>
                </a:solidFill>
                <a:latin typeface="Canva Sans Bold"/>
              </a:rPr>
              <a:t>Sangareddy</a:t>
            </a:r>
            <a:r>
              <a:rPr lang="en-US" sz="2800">
                <a:solidFill>
                  <a:srgbClr val="0D7377"/>
                </a:solidFill>
                <a:latin typeface="Canva Sans"/>
              </a:rPr>
              <a:t>:  This district has been witnessing growth in commercial real estate development due to its strategic location, proximity to Hyderabad, and various industrial and economic activities in the region.</a:t>
            </a:r>
          </a:p>
          <a:p>
            <a:pPr marL="604523" indent="-302261" lvl="1">
              <a:lnSpc>
                <a:spcPts val="3920"/>
              </a:lnSpc>
              <a:buFont typeface="Arial"/>
              <a:buChar char="•"/>
            </a:pPr>
            <a:r>
              <a:rPr lang="en-US" sz="2800">
                <a:solidFill>
                  <a:srgbClr val="0D7377"/>
                </a:solidFill>
                <a:latin typeface="Canva Sans Bold"/>
              </a:rPr>
              <a:t>Medchal Malkajgiri</a:t>
            </a:r>
            <a:r>
              <a:rPr lang="en-US" sz="2800">
                <a:solidFill>
                  <a:srgbClr val="0D7377"/>
                </a:solidFill>
                <a:latin typeface="Canva Sans"/>
              </a:rPr>
              <a:t>: This district is also located in the Hyderabad metropolitan area and has seen significant growth in commercial real estate development. It offers various commercial options for businesses looking to establish a presence in the region.</a:t>
            </a:r>
          </a:p>
          <a:p>
            <a:pPr marL="604523" indent="-302261" lvl="1">
              <a:lnSpc>
                <a:spcPts val="3920"/>
              </a:lnSpc>
              <a:buFont typeface="Arial"/>
              <a:buChar char="•"/>
            </a:pPr>
            <a:r>
              <a:rPr lang="en-US" sz="2800">
                <a:solidFill>
                  <a:srgbClr val="0D7377"/>
                </a:solidFill>
                <a:latin typeface="Canva Sans Bold"/>
              </a:rPr>
              <a:t>Hanumakonda</a:t>
            </a:r>
            <a:r>
              <a:rPr lang="en-US" sz="2800">
                <a:solidFill>
                  <a:srgbClr val="0D7377"/>
                </a:solidFill>
                <a:latin typeface="Canva Sans"/>
              </a:rPr>
              <a:t>: It is located in northern Telangana, and has been experiencing industrial and economic growth. It has become an emerging hub for various industries, including manufacturing and technology, making it a potential location for commercial property investments.</a:t>
            </a:r>
          </a:p>
          <a:p>
            <a:pPr>
              <a:lnSpc>
                <a:spcPts val="3920"/>
              </a:lnSpc>
            </a:pPr>
          </a:p>
        </p:txBody>
      </p:sp>
    </p:spTree>
  </p:cSld>
  <p:clrMapOvr>
    <a:masterClrMapping/>
  </p:clrMapOvr>
</p:sld>
</file>

<file path=ppt/slides/slide2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323850"/>
            <a:ext cx="17233888" cy="1409700"/>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What significant policies or initiatives were put into effect to enhance economic growth, investments, and employment in Telangana by the current government? Can we quantify the impact of these policies using available data?</a:t>
            </a:r>
          </a:p>
        </p:txBody>
      </p:sp>
      <p:sp>
        <p:nvSpPr>
          <p:cNvPr name="TextBox 3" id="3"/>
          <p:cNvSpPr txBox="true"/>
          <p:nvPr/>
        </p:nvSpPr>
        <p:spPr>
          <a:xfrm rot="0">
            <a:off x="444148" y="2206781"/>
            <a:ext cx="17399703" cy="7837170"/>
          </a:xfrm>
          <a:prstGeom prst="rect">
            <a:avLst/>
          </a:prstGeom>
        </p:spPr>
        <p:txBody>
          <a:bodyPr anchor="t" rtlCol="false" tIns="0" lIns="0" bIns="0" rIns="0">
            <a:spAutoFit/>
          </a:bodyPr>
          <a:lstStyle/>
          <a:p>
            <a:pPr marL="561344" indent="-280672" lvl="1">
              <a:lnSpc>
                <a:spcPts val="3640"/>
              </a:lnSpc>
              <a:buFont typeface="Arial"/>
              <a:buChar char="•"/>
            </a:pPr>
            <a:r>
              <a:rPr lang="en-US" sz="2600">
                <a:solidFill>
                  <a:srgbClr val="0D7377"/>
                </a:solidFill>
                <a:latin typeface="Canva Sans Bold"/>
              </a:rPr>
              <a:t>Industrial Policy</a:t>
            </a:r>
            <a:r>
              <a:rPr lang="en-US" sz="2600">
                <a:solidFill>
                  <a:srgbClr val="0D7377"/>
                </a:solidFill>
                <a:latin typeface="Canva Sans"/>
              </a:rPr>
              <a:t>: The government has introduced progressive industrial policies such as the Telangana State Industrial Project </a:t>
            </a:r>
            <a:r>
              <a:rPr lang="en-US" sz="2600">
                <a:solidFill>
                  <a:srgbClr val="0D7377"/>
                </a:solidFill>
                <a:latin typeface="Canva Sans"/>
              </a:rPr>
              <a:t>Approval and Self-Certification System (TS-iPASS) to streamline approvals for setting up industries and reduce bureaucratic processes.</a:t>
            </a:r>
          </a:p>
          <a:p>
            <a:pPr marL="561344" indent="-280672" lvl="1">
              <a:lnSpc>
                <a:spcPts val="3640"/>
              </a:lnSpc>
              <a:buFont typeface="Arial"/>
              <a:buChar char="•"/>
            </a:pPr>
            <a:r>
              <a:rPr lang="en-US" sz="2600">
                <a:solidFill>
                  <a:srgbClr val="0D7377"/>
                </a:solidFill>
                <a:latin typeface="Canva Sans Bold"/>
              </a:rPr>
              <a:t>IT and Innovation Hubs</a:t>
            </a:r>
            <a:r>
              <a:rPr lang="en-US" sz="2600">
                <a:solidFill>
                  <a:srgbClr val="0D7377"/>
                </a:solidFill>
                <a:latin typeface="Canva Sans"/>
              </a:rPr>
              <a:t>: Telangana has established dedicated IT and innovation hubs such as the Hyderabad Information Technology and Engineering Consultancy City (HITEC City) and the T-Hub, which have attracted both domestic and international investments in the technology sector.</a:t>
            </a:r>
          </a:p>
          <a:p>
            <a:pPr marL="561344" indent="-280672" lvl="1">
              <a:lnSpc>
                <a:spcPts val="3640"/>
              </a:lnSpc>
              <a:buFont typeface="Arial"/>
              <a:buChar char="•"/>
            </a:pPr>
            <a:r>
              <a:rPr lang="en-US" sz="2600">
                <a:solidFill>
                  <a:srgbClr val="0D7377"/>
                </a:solidFill>
                <a:latin typeface="Canva Sans Bold"/>
              </a:rPr>
              <a:t>Infrastructure Development</a:t>
            </a:r>
            <a:r>
              <a:rPr lang="en-US" sz="2600">
                <a:solidFill>
                  <a:srgbClr val="0D7377"/>
                </a:solidFill>
                <a:latin typeface="Canva Sans"/>
              </a:rPr>
              <a:t>: The government has invested in infrastructure projects such as the Hyderabad Metro Rail, Outer Ring Road, and development of industrial parks and special economic zones, which have helped in creating a conducive business environment.</a:t>
            </a:r>
          </a:p>
          <a:p>
            <a:pPr marL="561344" indent="-280672" lvl="1">
              <a:lnSpc>
                <a:spcPts val="3640"/>
              </a:lnSpc>
              <a:buFont typeface="Arial"/>
              <a:buChar char="•"/>
            </a:pPr>
            <a:r>
              <a:rPr lang="en-US" sz="2600">
                <a:solidFill>
                  <a:srgbClr val="0D7377"/>
                </a:solidFill>
                <a:latin typeface="Canva Sans Bold"/>
              </a:rPr>
              <a:t>Sector-Specific Policies</a:t>
            </a:r>
            <a:r>
              <a:rPr lang="en-US" sz="2600">
                <a:solidFill>
                  <a:srgbClr val="0D7377"/>
                </a:solidFill>
                <a:latin typeface="Canva Sans"/>
              </a:rPr>
              <a:t>: The government has introduced sector-specific policies and incentives to promote industries such as IT and IT-enabled services, pharmaceuticals, textiles, and renewable energy.</a:t>
            </a:r>
          </a:p>
          <a:p>
            <a:pPr marL="561344" indent="-280672" lvl="1">
              <a:lnSpc>
                <a:spcPts val="3640"/>
              </a:lnSpc>
              <a:buFont typeface="Arial"/>
              <a:buChar char="•"/>
            </a:pPr>
            <a:r>
              <a:rPr lang="en-US" sz="2600">
                <a:solidFill>
                  <a:srgbClr val="0D7377"/>
                </a:solidFill>
                <a:latin typeface="Canva Sans Bold"/>
              </a:rPr>
              <a:t>Irrigation Projects</a:t>
            </a:r>
            <a:r>
              <a:rPr lang="en-US" sz="2600">
                <a:solidFill>
                  <a:srgbClr val="0D7377"/>
                </a:solidFill>
                <a:latin typeface="Canva Sans"/>
              </a:rPr>
              <a:t>: The government invested heavily in irrigation projects like Kaleshwaram Lift Irrigation Project to improve water availability for agriculture, which indirectly contributed to rural employment and economic growth.</a:t>
            </a:r>
          </a:p>
          <a:p>
            <a:pPr>
              <a:lnSpc>
                <a:spcPts val="3640"/>
              </a:lnSpc>
            </a:pPr>
          </a:p>
          <a:p>
            <a:pPr>
              <a:lnSpc>
                <a:spcPts val="3920"/>
              </a:lnSpc>
            </a:pPr>
            <a:r>
              <a:rPr lang="en-US" sz="2800">
                <a:solidFill>
                  <a:srgbClr val="0D7377"/>
                </a:solidFill>
                <a:latin typeface="Canva Sans"/>
              </a:rPr>
              <a:t>These policies resulted in an increase in investors, and stamp sales are up. The development of these businesses has decreased unemployment and boosted vehicle sales. </a:t>
            </a:r>
          </a:p>
        </p:txBody>
      </p:sp>
    </p:spTree>
  </p:cSld>
  <p:clrMapOvr>
    <a:masterClrMapping/>
  </p:clrMapOvr>
</p:sld>
</file>

<file path=ppt/slides/slide2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552450"/>
            <a:ext cx="17233888"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Provide top 5 Insights &amp; 5 recommendations to Telangana government for sustained growth in the next 5 years based on your analysis.</a:t>
            </a:r>
          </a:p>
        </p:txBody>
      </p:sp>
      <p:sp>
        <p:nvSpPr>
          <p:cNvPr name="TextBox 3" id="3"/>
          <p:cNvSpPr txBox="true"/>
          <p:nvPr/>
        </p:nvSpPr>
        <p:spPr>
          <a:xfrm rot="0">
            <a:off x="1028700" y="1740917"/>
            <a:ext cx="16230600" cy="7972425"/>
          </a:xfrm>
          <a:prstGeom prst="rect">
            <a:avLst/>
          </a:prstGeom>
        </p:spPr>
        <p:txBody>
          <a:bodyPr anchor="t" rtlCol="false" tIns="0" lIns="0" bIns="0" rIns="0">
            <a:spAutoFit/>
          </a:bodyPr>
          <a:lstStyle/>
          <a:p>
            <a:pPr>
              <a:lnSpc>
                <a:spcPts val="4480"/>
              </a:lnSpc>
            </a:pPr>
            <a:r>
              <a:rPr lang="en-US" sz="3200" u="sng">
                <a:solidFill>
                  <a:srgbClr val="0D7377"/>
                </a:solidFill>
                <a:latin typeface="Canva Sans Bold"/>
              </a:rPr>
              <a:t>INSIGHTS:</a:t>
            </a:r>
          </a:p>
          <a:p>
            <a:pPr marL="604523" indent="-302261" lvl="1">
              <a:lnSpc>
                <a:spcPts val="3920"/>
              </a:lnSpc>
              <a:buFont typeface="Arial"/>
              <a:buChar char="•"/>
            </a:pPr>
            <a:r>
              <a:rPr lang="en-US" sz="2800">
                <a:solidFill>
                  <a:srgbClr val="0D7377"/>
                </a:solidFill>
                <a:latin typeface="Canva Sans Bold"/>
              </a:rPr>
              <a:t>Industrial Development</a:t>
            </a:r>
            <a:r>
              <a:rPr lang="en-US" sz="2800">
                <a:solidFill>
                  <a:srgbClr val="0D7377"/>
                </a:solidFill>
                <a:latin typeface="Canva Sans"/>
              </a:rPr>
              <a:t>: Telangana has made efforts to attract investments and launched the "Telangana State Industrial Project </a:t>
            </a:r>
            <a:r>
              <a:rPr lang="en-US" sz="2800">
                <a:solidFill>
                  <a:srgbClr val="0D7377"/>
                </a:solidFill>
                <a:latin typeface="Canva Sans"/>
              </a:rPr>
              <a:t>Approval and Self-Certification System" (TS-iPASS) to facilitate speedy approvals for industries. </a:t>
            </a:r>
          </a:p>
          <a:p>
            <a:pPr marL="604523" indent="-302261" lvl="1">
              <a:lnSpc>
                <a:spcPts val="3920"/>
              </a:lnSpc>
              <a:buFont typeface="Arial"/>
              <a:buChar char="•"/>
            </a:pPr>
            <a:r>
              <a:rPr lang="en-US" sz="2800">
                <a:solidFill>
                  <a:srgbClr val="0D7377"/>
                </a:solidFill>
                <a:latin typeface="Canva Sans Bold"/>
              </a:rPr>
              <a:t>Welfare Schemes</a:t>
            </a:r>
            <a:r>
              <a:rPr lang="en-US" sz="2800">
                <a:solidFill>
                  <a:srgbClr val="0D7377"/>
                </a:solidFill>
                <a:latin typeface="Canva Sans"/>
              </a:rPr>
              <a:t>: The Telangana government launched several welfare schemes like "Rythu Bandhu", "KCR Kit" aimed at improving the living standards of its residents. </a:t>
            </a:r>
          </a:p>
          <a:p>
            <a:pPr marL="604523" indent="-302261" lvl="1">
              <a:lnSpc>
                <a:spcPts val="3920"/>
              </a:lnSpc>
              <a:buFont typeface="Arial"/>
              <a:buChar char="•"/>
            </a:pPr>
            <a:r>
              <a:rPr lang="en-US" sz="2800">
                <a:solidFill>
                  <a:srgbClr val="0D7377"/>
                </a:solidFill>
                <a:latin typeface="Canva Sans Bold"/>
              </a:rPr>
              <a:t>Economic Growth</a:t>
            </a:r>
            <a:r>
              <a:rPr lang="en-US" sz="2800">
                <a:solidFill>
                  <a:srgbClr val="0D7377"/>
                </a:solidFill>
                <a:latin typeface="Canva Sans"/>
              </a:rPr>
              <a:t>: Telangana has demonstrated rapid growth. Telangana has shown rapid and robust economic growth amidst a global and national economic slowdown.</a:t>
            </a:r>
          </a:p>
          <a:p>
            <a:pPr marL="604523" indent="-302261" lvl="1">
              <a:lnSpc>
                <a:spcPts val="3920"/>
              </a:lnSpc>
              <a:buFont typeface="Arial"/>
              <a:buChar char="•"/>
            </a:pPr>
            <a:r>
              <a:rPr lang="en-US" sz="2800">
                <a:solidFill>
                  <a:srgbClr val="0D7377"/>
                </a:solidFill>
                <a:latin typeface="Canva Sans Bold"/>
              </a:rPr>
              <a:t>Rural Employment Generation Programme</a:t>
            </a:r>
            <a:r>
              <a:rPr lang="en-US" sz="2800">
                <a:solidFill>
                  <a:srgbClr val="0D7377"/>
                </a:solidFill>
                <a:latin typeface="Canva Sans"/>
              </a:rPr>
              <a:t>: The Telangana government launched various rural employment generation programs, such as the MGNREGA (Mahatma Gandhi National Rural Employment Guarantee Act), to provide wage employment to rural households.</a:t>
            </a:r>
          </a:p>
          <a:p>
            <a:pPr marL="604523" indent="-302261" lvl="1">
              <a:lnSpc>
                <a:spcPts val="3920"/>
              </a:lnSpc>
              <a:buFont typeface="Arial"/>
              <a:buChar char="•"/>
            </a:pPr>
            <a:r>
              <a:rPr lang="en-US" sz="2800">
                <a:solidFill>
                  <a:srgbClr val="0D7377"/>
                </a:solidFill>
                <a:latin typeface="Canva Sans Bold"/>
              </a:rPr>
              <a:t>Government Policies and Incentives:</a:t>
            </a:r>
            <a:r>
              <a:rPr lang="en-US" sz="2800">
                <a:solidFill>
                  <a:srgbClr val="0D7377"/>
                </a:solidFill>
                <a:latin typeface="Canva Sans"/>
              </a:rPr>
              <a:t> The Telangana government has introduced policies and incentives to promote industrialization and investment in key sectors. Initiatives like the Telangana Industrial Policy, offering land and power subsidies, have encouraged businesses to set up operations in the region.</a:t>
            </a:r>
          </a:p>
          <a:p>
            <a:pPr algn="ctr">
              <a:lnSpc>
                <a:spcPts val="3920"/>
              </a:lnSpc>
            </a:pPr>
          </a:p>
        </p:txBody>
      </p:sp>
    </p:spTree>
  </p:cSld>
  <p:clrMapOvr>
    <a:masterClrMapping/>
  </p:clrMapOvr>
</p:sld>
</file>

<file path=ppt/slides/slide2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355773" y="323850"/>
            <a:ext cx="17233888" cy="942975"/>
          </a:xfrm>
          <a:prstGeom prst="rect">
            <a:avLst/>
          </a:prstGeom>
        </p:spPr>
        <p:txBody>
          <a:bodyPr anchor="t" rtlCol="false" tIns="0" lIns="0" bIns="0" rIns="0">
            <a:spAutoFit/>
          </a:bodyPr>
          <a:lstStyle/>
          <a:p>
            <a:pPr algn="ctr" marL="0" indent="0" lvl="0">
              <a:lnSpc>
                <a:spcPts val="3719"/>
              </a:lnSpc>
              <a:spcBef>
                <a:spcPct val="0"/>
              </a:spcBef>
            </a:pPr>
            <a:r>
              <a:rPr lang="en-US" sz="3099">
                <a:solidFill>
                  <a:srgbClr val="074244"/>
                </a:solidFill>
                <a:latin typeface="League Spartan"/>
              </a:rPr>
              <a:t>  Provide top 5 Insights &amp; 5 recommendations to Telangana government for sustained growth in the next 5 years based on your analysis.</a:t>
            </a:r>
          </a:p>
        </p:txBody>
      </p:sp>
      <p:sp>
        <p:nvSpPr>
          <p:cNvPr name="TextBox 3" id="3"/>
          <p:cNvSpPr txBox="true"/>
          <p:nvPr/>
        </p:nvSpPr>
        <p:spPr>
          <a:xfrm rot="0">
            <a:off x="760271" y="1483639"/>
            <a:ext cx="17171244" cy="8467725"/>
          </a:xfrm>
          <a:prstGeom prst="rect">
            <a:avLst/>
          </a:prstGeom>
        </p:spPr>
        <p:txBody>
          <a:bodyPr anchor="t" rtlCol="false" tIns="0" lIns="0" bIns="0" rIns="0">
            <a:spAutoFit/>
          </a:bodyPr>
          <a:lstStyle/>
          <a:p>
            <a:pPr marL="0" indent="0" lvl="0">
              <a:lnSpc>
                <a:spcPts val="4480"/>
              </a:lnSpc>
              <a:spcBef>
                <a:spcPct val="0"/>
              </a:spcBef>
            </a:pPr>
            <a:r>
              <a:rPr lang="en-US" sz="3200" u="sng">
                <a:solidFill>
                  <a:srgbClr val="0D7377"/>
                </a:solidFill>
                <a:latin typeface="Canva Sans Bold"/>
              </a:rPr>
              <a:t>RECOMMENDATIONS:</a:t>
            </a:r>
          </a:p>
          <a:p>
            <a:pPr marL="604523" indent="-302261" lvl="1">
              <a:lnSpc>
                <a:spcPts val="3920"/>
              </a:lnSpc>
              <a:spcBef>
                <a:spcPct val="0"/>
              </a:spcBef>
              <a:buFont typeface="Arial"/>
              <a:buChar char="•"/>
            </a:pPr>
            <a:r>
              <a:rPr lang="en-US" sz="2800" strike="noStrike" u="none">
                <a:solidFill>
                  <a:srgbClr val="0D7377"/>
                </a:solidFill>
                <a:latin typeface="Canva Sans Bold"/>
              </a:rPr>
              <a:t>Diversify the economy:</a:t>
            </a:r>
            <a:r>
              <a:rPr lang="en-US" sz="2800" strike="noStrike" u="none">
                <a:solidFill>
                  <a:srgbClr val="0D7377"/>
                </a:solidFill>
                <a:latin typeface="Canva Sans"/>
              </a:rPr>
              <a:t> Telangana has achieved great strides in industries like IT and pharmaceuticals, but it is crucial to diversify the economy to lessen reliance on certain industries. To build a diverse and resilient economy, the government might concentrate on boosting industries like manufacturing, agriculture, tourism, and renewable energy.</a:t>
            </a:r>
          </a:p>
          <a:p>
            <a:pPr marL="604523" indent="-302261" lvl="1">
              <a:lnSpc>
                <a:spcPts val="3920"/>
              </a:lnSpc>
              <a:spcBef>
                <a:spcPct val="0"/>
              </a:spcBef>
              <a:buFont typeface="Arial"/>
              <a:buChar char="•"/>
            </a:pPr>
            <a:r>
              <a:rPr lang="en-US" sz="2800" strike="noStrike" u="none">
                <a:solidFill>
                  <a:srgbClr val="0D7377"/>
                </a:solidFill>
                <a:latin typeface="Canva Sans Bold"/>
              </a:rPr>
              <a:t>Strengthen infrastructure</a:t>
            </a:r>
            <a:r>
              <a:rPr lang="en-US" sz="2800" strike="noStrike" u="none">
                <a:solidFill>
                  <a:srgbClr val="0D7377"/>
                </a:solidFill>
                <a:latin typeface="Canva Sans"/>
              </a:rPr>
              <a:t>: For sustained growth, there must be ongoing investment in infrastructure development. More enterprises will be attracted in, productivity will increase, and total economic activity will increase as a result of improvements in connection, logistics, electricity, and transportation.</a:t>
            </a:r>
          </a:p>
          <a:p>
            <a:pPr marL="604523" indent="-302261" lvl="1">
              <a:lnSpc>
                <a:spcPts val="3920"/>
              </a:lnSpc>
              <a:spcBef>
                <a:spcPct val="0"/>
              </a:spcBef>
              <a:buFont typeface="Arial"/>
              <a:buChar char="•"/>
            </a:pPr>
            <a:r>
              <a:rPr lang="en-US" sz="2800" strike="noStrike" u="none">
                <a:solidFill>
                  <a:srgbClr val="0D7377"/>
                </a:solidFill>
                <a:latin typeface="Canva Sans Bold"/>
              </a:rPr>
              <a:t>Enhance skilling programs</a:t>
            </a:r>
            <a:r>
              <a:rPr lang="en-US" sz="2800" strike="noStrike" u="none">
                <a:solidFill>
                  <a:srgbClr val="0D7377"/>
                </a:solidFill>
                <a:latin typeface="Canva Sans"/>
              </a:rPr>
              <a:t>: A highly qualified workforce that satisfies industry expectations may be ensured by investing in skill development programmes matched with rising industries and technology. </a:t>
            </a:r>
          </a:p>
          <a:p>
            <a:pPr marL="604523" indent="-302261" lvl="1">
              <a:lnSpc>
                <a:spcPts val="3920"/>
              </a:lnSpc>
              <a:spcBef>
                <a:spcPct val="0"/>
              </a:spcBef>
              <a:buFont typeface="Arial"/>
              <a:buChar char="•"/>
            </a:pPr>
            <a:r>
              <a:rPr lang="en-US" sz="2800" strike="noStrike" u="none">
                <a:solidFill>
                  <a:srgbClr val="0D7377"/>
                </a:solidFill>
                <a:latin typeface="Canva Sans Bold"/>
              </a:rPr>
              <a:t>Encourage entrepreneurship and innovation</a:t>
            </a:r>
            <a:r>
              <a:rPr lang="en-US" sz="2800" strike="noStrike" u="none">
                <a:solidFill>
                  <a:srgbClr val="0D7377"/>
                </a:solidFill>
                <a:latin typeface="Canva Sans"/>
              </a:rPr>
              <a:t>: By creating a supportive environment for start-ups and small enterprises, the government may encourage an entrepreneurial ecosystem.</a:t>
            </a:r>
          </a:p>
          <a:p>
            <a:pPr marL="604523" indent="-302261" lvl="1">
              <a:lnSpc>
                <a:spcPts val="3920"/>
              </a:lnSpc>
              <a:spcBef>
                <a:spcPct val="0"/>
              </a:spcBef>
              <a:buFont typeface="Arial"/>
              <a:buChar char="•"/>
            </a:pPr>
            <a:r>
              <a:rPr lang="en-US" sz="2800" strike="noStrike" u="none">
                <a:solidFill>
                  <a:srgbClr val="0D7377"/>
                </a:solidFill>
                <a:latin typeface="Canva Sans Bold"/>
              </a:rPr>
              <a:t>Promote sustainable development</a:t>
            </a:r>
            <a:r>
              <a:rPr lang="en-US" sz="2800" strike="noStrike" u="none">
                <a:solidFill>
                  <a:srgbClr val="0D7377"/>
                </a:solidFill>
                <a:latin typeface="Canva Sans"/>
              </a:rPr>
              <a:t>: Including sustainable practises in all areas of business can promote long-term economic prosperity. </a:t>
            </a:r>
          </a:p>
          <a:p>
            <a:pPr marL="0" indent="0" lvl="0">
              <a:lnSpc>
                <a:spcPts val="392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344595" y="4048797"/>
            <a:ext cx="25783492" cy="9586163"/>
          </a:xfrm>
          <a:prstGeom prst="rect">
            <a:avLst/>
          </a:prstGeom>
          <a:solidFill>
            <a:srgbClr val="545454">
              <a:alpha val="4706"/>
            </a:srgbClr>
          </a:solidFill>
        </p:spPr>
      </p:sp>
      <p:sp>
        <p:nvSpPr>
          <p:cNvPr name="AutoShape 3" id="3"/>
          <p:cNvSpPr/>
          <p:nvPr/>
        </p:nvSpPr>
        <p:spPr>
          <a:xfrm rot="2700000">
            <a:off x="-2646503" y="9043300"/>
            <a:ext cx="5293007" cy="2487400"/>
          </a:xfrm>
          <a:prstGeom prst="rect">
            <a:avLst/>
          </a:prstGeom>
          <a:solidFill>
            <a:srgbClr val="074244"/>
          </a:solidFill>
        </p:spPr>
      </p:sp>
      <p:sp>
        <p:nvSpPr>
          <p:cNvPr name="AutoShape 4" id="4"/>
          <p:cNvSpPr/>
          <p:nvPr/>
        </p:nvSpPr>
        <p:spPr>
          <a:xfrm rot="2700000">
            <a:off x="16568868" y="10011041"/>
            <a:ext cx="5293007" cy="2487400"/>
          </a:xfrm>
          <a:prstGeom prst="rect">
            <a:avLst/>
          </a:prstGeom>
          <a:solidFill>
            <a:srgbClr val="074244"/>
          </a:solidFill>
        </p:spPr>
      </p:sp>
      <p:grpSp>
        <p:nvGrpSpPr>
          <p:cNvPr name="Group 5" id="5"/>
          <p:cNvGrpSpPr/>
          <p:nvPr/>
        </p:nvGrpSpPr>
        <p:grpSpPr>
          <a:xfrm rot="0">
            <a:off x="-2566383" y="1218830"/>
            <a:ext cx="8253464" cy="1309890"/>
            <a:chOff x="0" y="0"/>
            <a:chExt cx="4161103" cy="660400"/>
          </a:xfrm>
        </p:grpSpPr>
        <p:sp>
          <p:nvSpPr>
            <p:cNvPr name="Freeform 6" id="6"/>
            <p:cNvSpPr/>
            <p:nvPr/>
          </p:nvSpPr>
          <p:spPr>
            <a:xfrm flipH="false" flipV="false" rot="0">
              <a:off x="0" y="0"/>
              <a:ext cx="4161103" cy="660400"/>
            </a:xfrm>
            <a:custGeom>
              <a:avLst/>
              <a:gdLst/>
              <a:ahLst/>
              <a:cxnLst/>
              <a:rect r="r" b="b" t="t" l="l"/>
              <a:pathLst>
                <a:path h="660400" w="4161103">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0D7377"/>
            </a:solidFill>
          </p:spPr>
        </p:sp>
      </p:grpSp>
      <p:grpSp>
        <p:nvGrpSpPr>
          <p:cNvPr name="Group 7" id="7"/>
          <p:cNvGrpSpPr/>
          <p:nvPr/>
        </p:nvGrpSpPr>
        <p:grpSpPr>
          <a:xfrm rot="0">
            <a:off x="12547151" y="1218830"/>
            <a:ext cx="8253464" cy="1309890"/>
            <a:chOff x="0" y="0"/>
            <a:chExt cx="4161103" cy="660400"/>
          </a:xfrm>
        </p:grpSpPr>
        <p:sp>
          <p:nvSpPr>
            <p:cNvPr name="Freeform 8" id="8"/>
            <p:cNvSpPr/>
            <p:nvPr/>
          </p:nvSpPr>
          <p:spPr>
            <a:xfrm flipH="false" flipV="false" rot="0">
              <a:off x="0" y="0"/>
              <a:ext cx="4161103" cy="660400"/>
            </a:xfrm>
            <a:custGeom>
              <a:avLst/>
              <a:gdLst/>
              <a:ahLst/>
              <a:cxnLst/>
              <a:rect r="r" b="b" t="t" l="l"/>
              <a:pathLst>
                <a:path h="660400" w="4161103">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0D7377"/>
            </a:solidFill>
          </p:spPr>
        </p:sp>
      </p:grpSp>
      <p:sp>
        <p:nvSpPr>
          <p:cNvPr name="TextBox 9" id="9"/>
          <p:cNvSpPr txBox="true"/>
          <p:nvPr/>
        </p:nvSpPr>
        <p:spPr>
          <a:xfrm rot="0">
            <a:off x="5934417" y="910988"/>
            <a:ext cx="6419167" cy="2097024"/>
          </a:xfrm>
          <a:prstGeom prst="rect">
            <a:avLst/>
          </a:prstGeom>
        </p:spPr>
        <p:txBody>
          <a:bodyPr anchor="t" rtlCol="false" tIns="0" lIns="0" bIns="0" rIns="0">
            <a:spAutoFit/>
          </a:bodyPr>
          <a:lstStyle/>
          <a:p>
            <a:pPr algn="ctr">
              <a:lnSpc>
                <a:spcPts val="8071"/>
              </a:lnSpc>
            </a:pPr>
            <a:r>
              <a:rPr lang="en-US" sz="8236" spc="-485">
                <a:solidFill>
                  <a:srgbClr val="0D7377"/>
                </a:solidFill>
                <a:latin typeface="Montserrat Ultra-Bold Italics"/>
              </a:rPr>
              <a:t>ABOUT THE PROJECT</a:t>
            </a:r>
          </a:p>
        </p:txBody>
      </p:sp>
      <p:sp>
        <p:nvSpPr>
          <p:cNvPr name="TextBox 10" id="10"/>
          <p:cNvSpPr txBox="true"/>
          <p:nvPr/>
        </p:nvSpPr>
        <p:spPr>
          <a:xfrm rot="0">
            <a:off x="1745494" y="3670801"/>
            <a:ext cx="14797013" cy="4631055"/>
          </a:xfrm>
          <a:prstGeom prst="rect">
            <a:avLst/>
          </a:prstGeom>
        </p:spPr>
        <p:txBody>
          <a:bodyPr anchor="t" rtlCol="false" tIns="0" lIns="0" bIns="0" rIns="0">
            <a:spAutoFit/>
          </a:bodyPr>
          <a:lstStyle/>
          <a:p>
            <a:pPr>
              <a:lnSpc>
                <a:spcPts val="4620"/>
              </a:lnSpc>
            </a:pPr>
            <a:r>
              <a:rPr lang="en-US" sz="3300">
                <a:solidFill>
                  <a:srgbClr val="0D7377"/>
                </a:solidFill>
                <a:latin typeface="Canva Sans"/>
              </a:rPr>
              <a:t>        Telangana is one of the fastest-growing states in India and one of the states with an open data policy. </a:t>
            </a:r>
          </a:p>
          <a:p>
            <a:pPr>
              <a:lnSpc>
                <a:spcPts val="4620"/>
              </a:lnSpc>
            </a:pPr>
            <a:r>
              <a:rPr lang="en-US" sz="3300">
                <a:solidFill>
                  <a:srgbClr val="0D7377"/>
                </a:solidFill>
                <a:latin typeface="Canva Sans"/>
              </a:rPr>
              <a:t>        </a:t>
            </a:r>
            <a:r>
              <a:rPr lang="en-US" sz="3300">
                <a:solidFill>
                  <a:srgbClr val="0D7377"/>
                </a:solidFill>
                <a:latin typeface="Canva Sans"/>
              </a:rPr>
              <a:t>Peter Pandey is an aspiring data analyst looking for a project with real-time data to add to his portfolio. He wanted to analyse Telangana’s growth among different sectors quantitatively and provide useful Insights to the Telangana government that would help them to make data-informed decisions that would further support the growth of the state.</a:t>
            </a:r>
          </a:p>
        </p:txBody>
      </p:sp>
      <p:sp>
        <p:nvSpPr>
          <p:cNvPr name="AutoShape 11" id="11"/>
          <p:cNvSpPr/>
          <p:nvPr/>
        </p:nvSpPr>
        <p:spPr>
          <a:xfrm rot="2700000">
            <a:off x="16721268" y="10163441"/>
            <a:ext cx="5293007" cy="2487400"/>
          </a:xfrm>
          <a:prstGeom prst="rect">
            <a:avLst/>
          </a:prstGeom>
          <a:solidFill>
            <a:srgbClr val="074244"/>
          </a:solidFill>
        </p:spPr>
      </p:sp>
    </p:spTree>
  </p:cSld>
  <p:clrMapOvr>
    <a:masterClrMapping/>
  </p:clrMapOvr>
</p:sld>
</file>

<file path=ppt/slides/slide30.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grpSp>
        <p:nvGrpSpPr>
          <p:cNvPr name="Group 2" id="2"/>
          <p:cNvGrpSpPr/>
          <p:nvPr/>
        </p:nvGrpSpPr>
        <p:grpSpPr>
          <a:xfrm rot="0">
            <a:off x="4602317" y="4086941"/>
            <a:ext cx="9083365" cy="2113117"/>
            <a:chOff x="0" y="0"/>
            <a:chExt cx="12111154" cy="2817489"/>
          </a:xfrm>
        </p:grpSpPr>
        <p:sp>
          <p:nvSpPr>
            <p:cNvPr name="TextBox 3" id="3"/>
            <p:cNvSpPr txBox="true"/>
            <p:nvPr/>
          </p:nvSpPr>
          <p:spPr>
            <a:xfrm rot="0">
              <a:off x="0" y="0"/>
              <a:ext cx="12111154" cy="1346200"/>
            </a:xfrm>
            <a:prstGeom prst="rect">
              <a:avLst/>
            </a:prstGeom>
          </p:spPr>
          <p:txBody>
            <a:bodyPr anchor="t" rtlCol="false" tIns="0" lIns="0" bIns="0" rIns="0">
              <a:spAutoFit/>
            </a:bodyPr>
            <a:lstStyle/>
            <a:p>
              <a:pPr algn="ctr" marL="0" indent="0" lvl="0">
                <a:lnSpc>
                  <a:spcPts val="7992"/>
                </a:lnSpc>
                <a:spcBef>
                  <a:spcPct val="0"/>
                </a:spcBef>
              </a:pPr>
              <a:r>
                <a:rPr lang="en-US" sz="6660">
                  <a:solidFill>
                    <a:srgbClr val="FFFFFF"/>
                  </a:solidFill>
                  <a:latin typeface="League Spartan"/>
                </a:rPr>
                <a:t>THANK YOU</a:t>
              </a:r>
            </a:p>
          </p:txBody>
        </p:sp>
        <p:sp>
          <p:nvSpPr>
            <p:cNvPr name="TextBox 4" id="4"/>
            <p:cNvSpPr txBox="true"/>
            <p:nvPr/>
          </p:nvSpPr>
          <p:spPr>
            <a:xfrm rot="0">
              <a:off x="0" y="2150739"/>
              <a:ext cx="12111154" cy="666750"/>
            </a:xfrm>
            <a:prstGeom prst="rect">
              <a:avLst/>
            </a:prstGeom>
          </p:spPr>
          <p:txBody>
            <a:bodyPr anchor="t" rtlCol="false" tIns="0" lIns="0" bIns="0" rIns="0">
              <a:spAutoFit/>
            </a:bodyPr>
            <a:lstStyle/>
            <a:p>
              <a:pPr algn="ctr" marL="0" indent="0" lvl="0">
                <a:lnSpc>
                  <a:spcPts val="4200"/>
                </a:lnSpc>
                <a:spcBef>
                  <a:spcPct val="0"/>
                </a:spcBef>
              </a:pPr>
              <a:r>
                <a:rPr lang="en-US" sz="3000" u="sng">
                  <a:solidFill>
                    <a:srgbClr val="FFFFFF"/>
                  </a:solidFill>
                  <a:latin typeface="Open Sans"/>
                </a:rPr>
                <a:t>Add more text</a:t>
              </a:r>
            </a:p>
          </p:txBody>
        </p:sp>
      </p:grpSp>
      <p:sp>
        <p:nvSpPr>
          <p:cNvPr name="Freeform 5" id="5"/>
          <p:cNvSpPr/>
          <p:nvPr/>
        </p:nvSpPr>
        <p:spPr>
          <a:xfrm flipH="false" flipV="false" rot="0">
            <a:off x="-1233706" y="6381033"/>
            <a:ext cx="6880636" cy="4753894"/>
          </a:xfrm>
          <a:custGeom>
            <a:avLst/>
            <a:gdLst/>
            <a:ahLst/>
            <a:cxnLst/>
            <a:rect r="r" b="b" t="t" l="l"/>
            <a:pathLst>
              <a:path h="4753894" w="6880636">
                <a:moveTo>
                  <a:pt x="0" y="0"/>
                </a:moveTo>
                <a:lnTo>
                  <a:pt x="6880636" y="0"/>
                </a:lnTo>
                <a:lnTo>
                  <a:pt x="6880636" y="4753894"/>
                </a:lnTo>
                <a:lnTo>
                  <a:pt x="0" y="4753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10800000">
            <a:off x="13437175" y="-847927"/>
            <a:ext cx="6880636" cy="4753894"/>
          </a:xfrm>
          <a:custGeom>
            <a:avLst/>
            <a:gdLst/>
            <a:ahLst/>
            <a:cxnLst/>
            <a:rect r="r" b="b" t="t" l="l"/>
            <a:pathLst>
              <a:path h="4753894" w="6880636">
                <a:moveTo>
                  <a:pt x="0" y="0"/>
                </a:moveTo>
                <a:lnTo>
                  <a:pt x="6880635" y="0"/>
                </a:lnTo>
                <a:lnTo>
                  <a:pt x="6880635" y="4753894"/>
                </a:lnTo>
                <a:lnTo>
                  <a:pt x="0" y="475389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1753206">
            <a:off x="-344595" y="4048797"/>
            <a:ext cx="25783492" cy="9586163"/>
          </a:xfrm>
          <a:prstGeom prst="rect">
            <a:avLst/>
          </a:prstGeom>
          <a:solidFill>
            <a:srgbClr val="545454">
              <a:alpha val="4706"/>
            </a:srgbClr>
          </a:solidFill>
        </p:spPr>
      </p:sp>
      <p:sp>
        <p:nvSpPr>
          <p:cNvPr name="AutoShape 3" id="3"/>
          <p:cNvSpPr/>
          <p:nvPr/>
        </p:nvSpPr>
        <p:spPr>
          <a:xfrm rot="2700000">
            <a:off x="-2646503" y="9043300"/>
            <a:ext cx="5293007" cy="2487400"/>
          </a:xfrm>
          <a:prstGeom prst="rect">
            <a:avLst/>
          </a:prstGeom>
          <a:solidFill>
            <a:srgbClr val="074244"/>
          </a:solidFill>
        </p:spPr>
      </p:sp>
      <p:sp>
        <p:nvSpPr>
          <p:cNvPr name="AutoShape 4" id="4"/>
          <p:cNvSpPr/>
          <p:nvPr/>
        </p:nvSpPr>
        <p:spPr>
          <a:xfrm rot="2700000">
            <a:off x="16568868" y="10011041"/>
            <a:ext cx="5293007" cy="2487400"/>
          </a:xfrm>
          <a:prstGeom prst="rect">
            <a:avLst/>
          </a:prstGeom>
          <a:solidFill>
            <a:srgbClr val="074244"/>
          </a:solidFill>
        </p:spPr>
      </p:sp>
      <p:grpSp>
        <p:nvGrpSpPr>
          <p:cNvPr name="Group 5" id="5"/>
          <p:cNvGrpSpPr/>
          <p:nvPr/>
        </p:nvGrpSpPr>
        <p:grpSpPr>
          <a:xfrm rot="0">
            <a:off x="-2512615" y="739538"/>
            <a:ext cx="8253464" cy="1309890"/>
            <a:chOff x="0" y="0"/>
            <a:chExt cx="4161103" cy="660400"/>
          </a:xfrm>
        </p:grpSpPr>
        <p:sp>
          <p:nvSpPr>
            <p:cNvPr name="Freeform 6" id="6"/>
            <p:cNvSpPr/>
            <p:nvPr/>
          </p:nvSpPr>
          <p:spPr>
            <a:xfrm flipH="false" flipV="false" rot="0">
              <a:off x="0" y="0"/>
              <a:ext cx="4161103" cy="660400"/>
            </a:xfrm>
            <a:custGeom>
              <a:avLst/>
              <a:gdLst/>
              <a:ahLst/>
              <a:cxnLst/>
              <a:rect r="r" b="b" t="t" l="l"/>
              <a:pathLst>
                <a:path h="660400" w="4161103">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0D7377"/>
            </a:solidFill>
          </p:spPr>
        </p:sp>
      </p:grpSp>
      <p:grpSp>
        <p:nvGrpSpPr>
          <p:cNvPr name="Group 7" id="7"/>
          <p:cNvGrpSpPr/>
          <p:nvPr/>
        </p:nvGrpSpPr>
        <p:grpSpPr>
          <a:xfrm rot="0">
            <a:off x="12544083" y="739538"/>
            <a:ext cx="8253464" cy="1309890"/>
            <a:chOff x="0" y="0"/>
            <a:chExt cx="4161103" cy="660400"/>
          </a:xfrm>
        </p:grpSpPr>
        <p:sp>
          <p:nvSpPr>
            <p:cNvPr name="Freeform 8" id="8"/>
            <p:cNvSpPr/>
            <p:nvPr/>
          </p:nvSpPr>
          <p:spPr>
            <a:xfrm flipH="false" flipV="false" rot="0">
              <a:off x="0" y="0"/>
              <a:ext cx="4161103" cy="660400"/>
            </a:xfrm>
            <a:custGeom>
              <a:avLst/>
              <a:gdLst/>
              <a:ahLst/>
              <a:cxnLst/>
              <a:rect r="r" b="b" t="t" l="l"/>
              <a:pathLst>
                <a:path h="660400" w="4161103">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0D7377"/>
            </a:solidFill>
          </p:spPr>
        </p:sp>
      </p:grpSp>
      <p:sp>
        <p:nvSpPr>
          <p:cNvPr name="TextBox 9" id="9"/>
          <p:cNvSpPr txBox="true"/>
          <p:nvPr/>
        </p:nvSpPr>
        <p:spPr>
          <a:xfrm rot="0">
            <a:off x="5906156" y="971580"/>
            <a:ext cx="6419167" cy="1077849"/>
          </a:xfrm>
          <a:prstGeom prst="rect">
            <a:avLst/>
          </a:prstGeom>
        </p:spPr>
        <p:txBody>
          <a:bodyPr anchor="t" rtlCol="false" tIns="0" lIns="0" bIns="0" rIns="0">
            <a:spAutoFit/>
          </a:bodyPr>
          <a:lstStyle/>
          <a:p>
            <a:pPr algn="ctr">
              <a:lnSpc>
                <a:spcPts val="8071"/>
              </a:lnSpc>
            </a:pPr>
            <a:r>
              <a:rPr lang="en-US" sz="8236" spc="-485">
                <a:solidFill>
                  <a:srgbClr val="0D7377"/>
                </a:solidFill>
                <a:latin typeface="Montserrat Ultra-Bold Italics"/>
              </a:rPr>
              <a:t>OBJECTIVE</a:t>
            </a:r>
          </a:p>
        </p:txBody>
      </p:sp>
      <p:sp>
        <p:nvSpPr>
          <p:cNvPr name="TextBox 10" id="10"/>
          <p:cNvSpPr txBox="true"/>
          <p:nvPr/>
        </p:nvSpPr>
        <p:spPr>
          <a:xfrm rot="0">
            <a:off x="1717233" y="3085148"/>
            <a:ext cx="14797013" cy="4050030"/>
          </a:xfrm>
          <a:prstGeom prst="rect">
            <a:avLst/>
          </a:prstGeom>
        </p:spPr>
        <p:txBody>
          <a:bodyPr anchor="t" rtlCol="false" tIns="0" lIns="0" bIns="0" rIns="0">
            <a:spAutoFit/>
          </a:bodyPr>
          <a:lstStyle/>
          <a:p>
            <a:pPr marL="712470" indent="-356235" lvl="1">
              <a:lnSpc>
                <a:spcPts val="4620"/>
              </a:lnSpc>
              <a:buFont typeface="Arial"/>
              <a:buChar char="•"/>
            </a:pPr>
            <a:r>
              <a:rPr lang="en-US" sz="3300">
                <a:solidFill>
                  <a:srgbClr val="0D7377"/>
                </a:solidFill>
                <a:latin typeface="Canva Sans"/>
              </a:rPr>
              <a:t>Explore Stamp Registration, Transportation and Ts-Ipass Datasets. Understand their attributes, categories and time period. </a:t>
            </a:r>
          </a:p>
          <a:p>
            <a:pPr marL="712470" indent="-356235" lvl="1">
              <a:lnSpc>
                <a:spcPts val="4620"/>
              </a:lnSpc>
              <a:buFont typeface="Arial"/>
              <a:buChar char="•"/>
            </a:pPr>
            <a:r>
              <a:rPr lang="en-US" sz="3300">
                <a:solidFill>
                  <a:srgbClr val="0D7377"/>
                </a:solidFill>
                <a:latin typeface="Canva Sans"/>
              </a:rPr>
              <a:t>Analyze trends and patterns within each department. </a:t>
            </a:r>
          </a:p>
          <a:p>
            <a:pPr marL="712470" indent="-356235" lvl="1">
              <a:lnSpc>
                <a:spcPts val="4620"/>
              </a:lnSpc>
              <a:buFont typeface="Arial"/>
              <a:buChar char="•"/>
            </a:pPr>
            <a:r>
              <a:rPr lang="en-US" sz="3300">
                <a:solidFill>
                  <a:srgbClr val="0D7377"/>
                </a:solidFill>
                <a:latin typeface="Canva Sans"/>
              </a:rPr>
              <a:t>Identify growth opportunities and areas needing attention. </a:t>
            </a:r>
          </a:p>
          <a:p>
            <a:pPr marL="712470" indent="-356235" lvl="1">
              <a:lnSpc>
                <a:spcPts val="4620"/>
              </a:lnSpc>
              <a:buFont typeface="Arial"/>
              <a:buChar char="•"/>
            </a:pPr>
            <a:r>
              <a:rPr lang="en-US" sz="3300">
                <a:solidFill>
                  <a:srgbClr val="0D7377"/>
                </a:solidFill>
                <a:latin typeface="Canva Sans"/>
              </a:rPr>
              <a:t>Find correlation among these departments and report the overall growth of the state through insights and relevant visuals such as shape maps.</a:t>
            </a:r>
          </a:p>
        </p:txBody>
      </p:sp>
      <p:sp>
        <p:nvSpPr>
          <p:cNvPr name="AutoShape 11" id="11"/>
          <p:cNvSpPr/>
          <p:nvPr/>
        </p:nvSpPr>
        <p:spPr>
          <a:xfrm rot="2700000">
            <a:off x="16721268" y="10163441"/>
            <a:ext cx="5293007" cy="2487400"/>
          </a:xfrm>
          <a:prstGeom prst="rect">
            <a:avLst/>
          </a:prstGeom>
          <a:solidFill>
            <a:srgbClr val="074244"/>
          </a:solidFill>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AutoShape 2" id="2"/>
          <p:cNvSpPr/>
          <p:nvPr/>
        </p:nvSpPr>
        <p:spPr>
          <a:xfrm rot="0">
            <a:off x="10858500" y="2133600"/>
            <a:ext cx="6400800" cy="8953500"/>
          </a:xfrm>
          <a:prstGeom prst="rect">
            <a:avLst/>
          </a:prstGeom>
          <a:solidFill>
            <a:srgbClr val="8BE0D3">
              <a:alpha val="19608"/>
            </a:srgbClr>
          </a:solidFill>
        </p:spPr>
      </p:sp>
      <p:sp>
        <p:nvSpPr>
          <p:cNvPr name="Freeform 3" id="3"/>
          <p:cNvSpPr/>
          <p:nvPr/>
        </p:nvSpPr>
        <p:spPr>
          <a:xfrm flipH="false" flipV="false" rot="0">
            <a:off x="9928631" y="0"/>
            <a:ext cx="6469838" cy="9258300"/>
          </a:xfrm>
          <a:custGeom>
            <a:avLst/>
            <a:gdLst/>
            <a:ahLst/>
            <a:cxnLst/>
            <a:rect r="r" b="b" t="t" l="l"/>
            <a:pathLst>
              <a:path h="9258300" w="6469838">
                <a:moveTo>
                  <a:pt x="0" y="0"/>
                </a:moveTo>
                <a:lnTo>
                  <a:pt x="6469838" y="0"/>
                </a:lnTo>
                <a:lnTo>
                  <a:pt x="6469838" y="9258300"/>
                </a:lnTo>
                <a:lnTo>
                  <a:pt x="0" y="9258300"/>
                </a:lnTo>
                <a:lnTo>
                  <a:pt x="0" y="0"/>
                </a:lnTo>
                <a:close/>
              </a:path>
            </a:pathLst>
          </a:custGeom>
          <a:blipFill>
            <a:blip r:embed="rId2"/>
            <a:stretch>
              <a:fillRect l="-79081" t="0" r="-35567" b="0"/>
            </a:stretch>
          </a:blipFill>
        </p:spPr>
      </p:sp>
      <p:grpSp>
        <p:nvGrpSpPr>
          <p:cNvPr name="Group 4" id="4"/>
          <p:cNvGrpSpPr/>
          <p:nvPr/>
        </p:nvGrpSpPr>
        <p:grpSpPr>
          <a:xfrm rot="0">
            <a:off x="1028700" y="2191107"/>
            <a:ext cx="7387478" cy="5904786"/>
            <a:chOff x="0" y="0"/>
            <a:chExt cx="9849971" cy="7873048"/>
          </a:xfrm>
        </p:grpSpPr>
        <p:sp>
          <p:nvSpPr>
            <p:cNvPr name="TextBox 5" id="5"/>
            <p:cNvSpPr txBox="true"/>
            <p:nvPr/>
          </p:nvSpPr>
          <p:spPr>
            <a:xfrm rot="0">
              <a:off x="0" y="9525"/>
              <a:ext cx="9849971" cy="3622675"/>
            </a:xfrm>
            <a:prstGeom prst="rect">
              <a:avLst/>
            </a:prstGeom>
          </p:spPr>
          <p:txBody>
            <a:bodyPr anchor="t" rtlCol="false" tIns="0" lIns="0" bIns="0" rIns="0">
              <a:spAutoFit/>
            </a:bodyPr>
            <a:lstStyle/>
            <a:p>
              <a:pPr marL="0" indent="0" lvl="0">
                <a:lnSpc>
                  <a:spcPts val="10799"/>
                </a:lnSpc>
              </a:pPr>
              <a:r>
                <a:rPr lang="en-US" sz="8999" u="sng">
                  <a:solidFill>
                    <a:srgbClr val="FFFAEB"/>
                  </a:solidFill>
                  <a:latin typeface="Canva Sans Bold"/>
                </a:rPr>
                <a:t>PRIMARY INSIGHTS</a:t>
              </a:r>
            </a:p>
          </p:txBody>
        </p:sp>
        <p:sp>
          <p:nvSpPr>
            <p:cNvPr name="TextBox 6" id="6"/>
            <p:cNvSpPr txBox="true"/>
            <p:nvPr/>
          </p:nvSpPr>
          <p:spPr>
            <a:xfrm rot="0">
              <a:off x="0" y="5843587"/>
              <a:ext cx="9055612" cy="2029460"/>
            </a:xfrm>
            <a:prstGeom prst="rect">
              <a:avLst/>
            </a:prstGeom>
          </p:spPr>
          <p:txBody>
            <a:bodyPr anchor="t" rtlCol="false" tIns="0" lIns="0" bIns="0" rIns="0">
              <a:spAutoFit/>
            </a:bodyPr>
            <a:lstStyle/>
            <a:p>
              <a:pPr marL="604519" indent="-302260" lvl="1">
                <a:lnSpc>
                  <a:spcPts val="4199"/>
                </a:lnSpc>
                <a:buFont typeface="Arial"/>
                <a:buChar char="•"/>
              </a:pPr>
              <a:r>
                <a:rPr lang="en-US" sz="2799">
                  <a:solidFill>
                    <a:srgbClr val="FFFAEB"/>
                  </a:solidFill>
                  <a:latin typeface="Canva Sans Bold"/>
                </a:rPr>
                <a:t>Stamp Registration</a:t>
              </a:r>
            </a:p>
            <a:p>
              <a:pPr marL="604519" indent="-302260" lvl="1">
                <a:lnSpc>
                  <a:spcPts val="4199"/>
                </a:lnSpc>
                <a:buFont typeface="Arial"/>
                <a:buChar char="•"/>
              </a:pPr>
              <a:r>
                <a:rPr lang="en-US" sz="2799">
                  <a:solidFill>
                    <a:srgbClr val="FFFAEB"/>
                  </a:solidFill>
                  <a:latin typeface="Canva Sans Bold"/>
                </a:rPr>
                <a:t>Transportation</a:t>
              </a:r>
            </a:p>
            <a:p>
              <a:pPr marL="604519" indent="-302260" lvl="1">
                <a:lnSpc>
                  <a:spcPts val="4199"/>
                </a:lnSpc>
                <a:buFont typeface="Arial"/>
                <a:buChar char="•"/>
              </a:pPr>
              <a:r>
                <a:rPr lang="en-US" sz="2799">
                  <a:solidFill>
                    <a:srgbClr val="FFFAEB"/>
                  </a:solidFill>
                  <a:latin typeface="Canva Sans Bold"/>
                </a:rPr>
                <a:t>TS-IPASS</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D7377"/>
        </a:solidFill>
      </p:bgPr>
    </p:bg>
    <p:spTree>
      <p:nvGrpSpPr>
        <p:cNvPr id="1" name=""/>
        <p:cNvGrpSpPr/>
        <p:nvPr/>
      </p:nvGrpSpPr>
      <p:grpSpPr>
        <a:xfrm>
          <a:off x="0" y="0"/>
          <a:ext cx="0" cy="0"/>
          <a:chOff x="0" y="0"/>
          <a:chExt cx="0" cy="0"/>
        </a:xfrm>
      </p:grpSpPr>
      <p:sp>
        <p:nvSpPr>
          <p:cNvPr name="Freeform 2" id="2"/>
          <p:cNvSpPr/>
          <p:nvPr/>
        </p:nvSpPr>
        <p:spPr>
          <a:xfrm flipH="false" flipV="false" rot="0">
            <a:off x="-8169367" y="-10264537"/>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886155" y="653544"/>
            <a:ext cx="12057353" cy="1702517"/>
          </a:xfrm>
          <a:prstGeom prst="rect">
            <a:avLst/>
          </a:prstGeom>
        </p:spPr>
        <p:txBody>
          <a:bodyPr anchor="t" rtlCol="false" tIns="0" lIns="0" bIns="0" rIns="0">
            <a:spAutoFit/>
          </a:bodyPr>
          <a:lstStyle/>
          <a:p>
            <a:pPr algn="ctr">
              <a:lnSpc>
                <a:spcPts val="13948"/>
              </a:lnSpc>
            </a:pPr>
            <a:r>
              <a:rPr lang="en-US" sz="10107" spc="990" u="sng">
                <a:solidFill>
                  <a:srgbClr val="FFFFFF"/>
                </a:solidFill>
                <a:latin typeface="Oswald Bold"/>
              </a:rPr>
              <a:t>ESTAMPS</a:t>
            </a:r>
          </a:p>
        </p:txBody>
      </p:sp>
      <p:sp>
        <p:nvSpPr>
          <p:cNvPr name="Freeform 4" id="4"/>
          <p:cNvSpPr/>
          <p:nvPr/>
        </p:nvSpPr>
        <p:spPr>
          <a:xfrm flipH="false" flipV="false" rot="0">
            <a:off x="13447294" y="-3843198"/>
            <a:ext cx="15841853" cy="16255633"/>
          </a:xfrm>
          <a:custGeom>
            <a:avLst/>
            <a:gdLst/>
            <a:ahLst/>
            <a:cxnLst/>
            <a:rect r="r" b="b" t="t" l="l"/>
            <a:pathLst>
              <a:path h="16255633" w="15841853">
                <a:moveTo>
                  <a:pt x="0" y="0"/>
                </a:moveTo>
                <a:lnTo>
                  <a:pt x="15841853" y="0"/>
                </a:lnTo>
                <a:lnTo>
                  <a:pt x="15841853" y="16255632"/>
                </a:lnTo>
                <a:lnTo>
                  <a:pt x="0" y="162556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969322" y="4546537"/>
            <a:ext cx="10937285" cy="4248025"/>
          </a:xfrm>
          <a:prstGeom prst="rect">
            <a:avLst/>
          </a:prstGeom>
        </p:spPr>
        <p:txBody>
          <a:bodyPr anchor="t" rtlCol="false" tIns="0" lIns="0" bIns="0" rIns="0">
            <a:spAutoFit/>
          </a:bodyPr>
          <a:lstStyle/>
          <a:p>
            <a:pPr algn="just">
              <a:lnSpc>
                <a:spcPts val="4206"/>
              </a:lnSpc>
            </a:pPr>
            <a:r>
              <a:rPr lang="en-US" sz="3004">
                <a:solidFill>
                  <a:srgbClr val="FFFFFF"/>
                </a:solidFill>
                <a:latin typeface="Canva Sans"/>
              </a:rPr>
              <a:t>eSTAMPS was launched by the Registration and Stamps Department, Telangana on 11th April, 2016. eSTAMPS </a:t>
            </a:r>
            <a:r>
              <a:rPr lang="en-US" sz="3004">
                <a:solidFill>
                  <a:srgbClr val="FFFFFF"/>
                </a:solidFill>
                <a:latin typeface="Canva Sans"/>
              </a:rPr>
              <a:t>refers to the stamp duty, transfer duty, registration fees and user charges paid by the public to register any deed. User now has the convenience of paying the stamp duty from anywhere. This system is user friendly, hassle free and convenient as the citizen saves time and pays the stamp duty from the comfort of his home/office/anywhere.</a:t>
            </a:r>
          </a:p>
        </p:txBody>
      </p:sp>
      <p:sp>
        <p:nvSpPr>
          <p:cNvPr name="TextBox 6" id="6"/>
          <p:cNvSpPr txBox="true"/>
          <p:nvPr/>
        </p:nvSpPr>
        <p:spPr>
          <a:xfrm rot="0">
            <a:off x="3217378" y="2493092"/>
            <a:ext cx="11394906" cy="1180464"/>
          </a:xfrm>
          <a:prstGeom prst="rect">
            <a:avLst/>
          </a:prstGeom>
        </p:spPr>
        <p:txBody>
          <a:bodyPr anchor="t" rtlCol="false" tIns="0" lIns="0" bIns="0" rIns="0">
            <a:spAutoFit/>
          </a:bodyPr>
          <a:lstStyle/>
          <a:p>
            <a:pPr algn="ctr">
              <a:lnSpc>
                <a:spcPts val="4760"/>
              </a:lnSpc>
            </a:pPr>
            <a:r>
              <a:rPr lang="en-US" sz="3400">
                <a:solidFill>
                  <a:srgbClr val="FFFFFF"/>
                </a:solidFill>
                <a:latin typeface="Canva Sans Bold"/>
              </a:rPr>
              <a:t>E</a:t>
            </a:r>
            <a:r>
              <a:rPr lang="en-US" sz="3400">
                <a:solidFill>
                  <a:srgbClr val="FFFFFF"/>
                </a:solidFill>
                <a:latin typeface="Canva Sans"/>
              </a:rPr>
              <a:t>-</a:t>
            </a:r>
            <a:r>
              <a:rPr lang="en-US" sz="3400">
                <a:solidFill>
                  <a:srgbClr val="FFFFFF"/>
                </a:solidFill>
                <a:latin typeface="Canva Sans Bold"/>
              </a:rPr>
              <a:t>S</a:t>
            </a:r>
            <a:r>
              <a:rPr lang="en-US" sz="3400">
                <a:solidFill>
                  <a:srgbClr val="FFFFFF"/>
                </a:solidFill>
                <a:latin typeface="Canva Sans"/>
              </a:rPr>
              <a:t>tamp duty in </a:t>
            </a:r>
            <a:r>
              <a:rPr lang="en-US" sz="3400">
                <a:solidFill>
                  <a:srgbClr val="FFFFFF"/>
                </a:solidFill>
                <a:latin typeface="Canva Sans Bold"/>
              </a:rPr>
              <a:t>T</a:t>
            </a:r>
            <a:r>
              <a:rPr lang="en-US" sz="3400">
                <a:solidFill>
                  <a:srgbClr val="FFFFFF"/>
                </a:solidFill>
                <a:latin typeface="Canva Sans"/>
              </a:rPr>
              <a:t>elangana-</a:t>
            </a:r>
            <a:r>
              <a:rPr lang="en-US" sz="3400">
                <a:solidFill>
                  <a:srgbClr val="FFFFFF"/>
                </a:solidFill>
                <a:latin typeface="Canva Sans Bold"/>
              </a:rPr>
              <a:t>A</a:t>
            </a:r>
            <a:r>
              <a:rPr lang="en-US" sz="3400">
                <a:solidFill>
                  <a:srgbClr val="FFFFFF"/>
                </a:solidFill>
                <a:latin typeface="Canva Sans"/>
              </a:rPr>
              <a:t>ssessment, </a:t>
            </a:r>
            <a:r>
              <a:rPr lang="en-US" sz="3400">
                <a:solidFill>
                  <a:srgbClr val="FFFFFF"/>
                </a:solidFill>
                <a:latin typeface="Canva Sans Bold"/>
              </a:rPr>
              <a:t>M</a:t>
            </a:r>
            <a:r>
              <a:rPr lang="en-US" sz="3400">
                <a:solidFill>
                  <a:srgbClr val="FFFFFF"/>
                </a:solidFill>
                <a:latin typeface="Canva Sans"/>
              </a:rPr>
              <a:t>anagement &amp; </a:t>
            </a:r>
            <a:r>
              <a:rPr lang="en-US" sz="3400">
                <a:solidFill>
                  <a:srgbClr val="FFFFFF"/>
                </a:solidFill>
                <a:latin typeface="Canva Sans Bold"/>
              </a:rPr>
              <a:t>P</a:t>
            </a:r>
            <a:r>
              <a:rPr lang="en-US" sz="3400">
                <a:solidFill>
                  <a:srgbClr val="FFFFFF"/>
                </a:solidFill>
                <a:latin typeface="Canva Sans"/>
              </a:rPr>
              <a:t>ayment </a:t>
            </a:r>
            <a:r>
              <a:rPr lang="en-US" sz="3400">
                <a:solidFill>
                  <a:srgbClr val="FFFFFF"/>
                </a:solidFill>
                <a:latin typeface="Canva Sans Bold"/>
              </a:rPr>
              <a:t>S</a:t>
            </a:r>
            <a:r>
              <a:rPr lang="en-US" sz="3400">
                <a:solidFill>
                  <a:srgbClr val="FFFFFF"/>
                </a:solidFill>
                <a:latin typeface="Canva Sans"/>
              </a:rPr>
              <a:t>ystem</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49696" y="4711726"/>
            <a:ext cx="7732745" cy="5218789"/>
            <a:chOff x="0" y="0"/>
            <a:chExt cx="10310327" cy="6958385"/>
          </a:xfrm>
        </p:grpSpPr>
        <p:pic>
          <p:nvPicPr>
            <p:cNvPr name="Picture 3" id="3"/>
            <p:cNvPicPr>
              <a:picLocks noChangeAspect="true"/>
            </p:cNvPicPr>
            <p:nvPr/>
          </p:nvPicPr>
          <p:blipFill>
            <a:blip r:embed="rId2"/>
            <a:srcRect l="1160" t="0" r="1160" b="0"/>
            <a:stretch>
              <a:fillRect/>
            </a:stretch>
          </p:blipFill>
          <p:spPr>
            <a:xfrm flipH="false" flipV="false">
              <a:off x="0" y="0"/>
              <a:ext cx="10310327" cy="6958385"/>
            </a:xfrm>
            <a:prstGeom prst="rect">
              <a:avLst/>
            </a:prstGeom>
          </p:spPr>
        </p:pic>
      </p:grpSp>
      <p:grpSp>
        <p:nvGrpSpPr>
          <p:cNvPr name="Group 4" id="4"/>
          <p:cNvGrpSpPr>
            <a:grpSpLocks noChangeAspect="true"/>
          </p:cNvGrpSpPr>
          <p:nvPr/>
        </p:nvGrpSpPr>
        <p:grpSpPr>
          <a:xfrm rot="0">
            <a:off x="522267" y="1359774"/>
            <a:ext cx="4863474" cy="4638856"/>
            <a:chOff x="0" y="0"/>
            <a:chExt cx="6324600" cy="6032500"/>
          </a:xfrm>
        </p:grpSpPr>
        <p:sp>
          <p:nvSpPr>
            <p:cNvPr name="Freeform 5" id="5"/>
            <p:cNvSpPr/>
            <p:nvPr/>
          </p:nvSpPr>
          <p:spPr>
            <a:xfrm flipH="false" flipV="false" rot="0">
              <a:off x="127000" y="127000"/>
              <a:ext cx="6070600" cy="5778500"/>
            </a:xfrm>
            <a:custGeom>
              <a:avLst/>
              <a:gdLst/>
              <a:ahLst/>
              <a:cxnLst/>
              <a:rect r="r" b="b" t="t" l="l"/>
              <a:pathLst>
                <a:path h="5778500" w="6070600">
                  <a:moveTo>
                    <a:pt x="0" y="0"/>
                  </a:moveTo>
                  <a:lnTo>
                    <a:pt x="6070600" y="0"/>
                  </a:lnTo>
                  <a:lnTo>
                    <a:pt x="6070600" y="5778500"/>
                  </a:lnTo>
                  <a:lnTo>
                    <a:pt x="0" y="5778500"/>
                  </a:lnTo>
                  <a:close/>
                </a:path>
              </a:pathLst>
            </a:custGeom>
            <a:blipFill>
              <a:blip r:embed="rId3"/>
              <a:stretch>
                <a:fillRect l="0" t="-297" r="0" b="-297"/>
              </a:stretch>
            </a:blipFill>
          </p:spPr>
        </p:sp>
        <p:sp>
          <p:nvSpPr>
            <p:cNvPr name="Freeform 6" id="6"/>
            <p:cNvSpPr/>
            <p:nvPr/>
          </p:nvSpPr>
          <p:spPr>
            <a:xfrm flipH="false" flipV="false" rot="0">
              <a:off x="0" y="0"/>
              <a:ext cx="6324600" cy="6032500"/>
            </a:xfrm>
            <a:custGeom>
              <a:avLst/>
              <a:gdLst/>
              <a:ahLst/>
              <a:cxnLst/>
              <a:rect r="r" b="b" t="t" l="l"/>
              <a:pathLst>
                <a:path h="6032500" w="6324600">
                  <a:moveTo>
                    <a:pt x="6324600" y="6032500"/>
                  </a:moveTo>
                  <a:lnTo>
                    <a:pt x="0" y="6032500"/>
                  </a:lnTo>
                  <a:lnTo>
                    <a:pt x="0" y="0"/>
                  </a:lnTo>
                  <a:lnTo>
                    <a:pt x="6324600" y="0"/>
                  </a:lnTo>
                  <a:lnTo>
                    <a:pt x="6324600" y="6032500"/>
                  </a:lnTo>
                  <a:close/>
                  <a:moveTo>
                    <a:pt x="127000" y="5905500"/>
                  </a:moveTo>
                  <a:lnTo>
                    <a:pt x="6197600" y="5905500"/>
                  </a:lnTo>
                  <a:lnTo>
                    <a:pt x="6197600" y="127000"/>
                  </a:lnTo>
                  <a:lnTo>
                    <a:pt x="127000" y="127000"/>
                  </a:lnTo>
                  <a:lnTo>
                    <a:pt x="127000" y="5905500"/>
                  </a:lnTo>
                  <a:close/>
                </a:path>
              </a:pathLst>
            </a:custGeom>
            <a:solidFill>
              <a:srgbClr val="FFFFFF"/>
            </a:solidFill>
          </p:spPr>
        </p:sp>
      </p:grpSp>
      <p:sp>
        <p:nvSpPr>
          <p:cNvPr name="TextBox 7" id="7"/>
          <p:cNvSpPr txBox="true"/>
          <p:nvPr/>
        </p:nvSpPr>
        <p:spPr>
          <a:xfrm rot="0">
            <a:off x="522267" y="400050"/>
            <a:ext cx="16737033" cy="1257300"/>
          </a:xfrm>
          <a:prstGeom prst="rect">
            <a:avLst/>
          </a:prstGeom>
        </p:spPr>
        <p:txBody>
          <a:bodyPr anchor="t" rtlCol="false" tIns="0" lIns="0" bIns="0" rIns="0">
            <a:spAutoFit/>
          </a:bodyPr>
          <a:lstStyle/>
          <a:p>
            <a:pPr algn="ctr" marL="0" indent="0" lvl="0">
              <a:lnSpc>
                <a:spcPts val="3359"/>
              </a:lnSpc>
              <a:spcBef>
                <a:spcPct val="0"/>
              </a:spcBef>
            </a:pPr>
            <a:r>
              <a:rPr lang="en-US" sz="2799">
                <a:solidFill>
                  <a:srgbClr val="074244"/>
                </a:solidFill>
                <a:latin typeface="League Spartan"/>
              </a:rPr>
              <a:t> How does the revenue generated from document registration vary across districts in Telangana? List down the top 5 districts that showed the highest document registration revenue growth between FY 2019 and 2022</a:t>
            </a:r>
          </a:p>
        </p:txBody>
      </p:sp>
      <p:sp>
        <p:nvSpPr>
          <p:cNvPr name="TextBox 8" id="8"/>
          <p:cNvSpPr txBox="true"/>
          <p:nvPr/>
        </p:nvSpPr>
        <p:spPr>
          <a:xfrm rot="0">
            <a:off x="5385741" y="1851990"/>
            <a:ext cx="11873559" cy="3112770"/>
          </a:xfrm>
          <a:prstGeom prst="rect">
            <a:avLst/>
          </a:prstGeom>
        </p:spPr>
        <p:txBody>
          <a:bodyPr anchor="t" rtlCol="false" tIns="0" lIns="0" bIns="0" rIns="0">
            <a:spAutoFit/>
          </a:bodyPr>
          <a:lstStyle/>
          <a:p>
            <a:pPr marL="604518" indent="-302259" lvl="1">
              <a:lnSpc>
                <a:spcPts val="4199"/>
              </a:lnSpc>
              <a:buFont typeface="Arial"/>
              <a:buChar char="•"/>
            </a:pPr>
            <a:r>
              <a:rPr lang="en-US" sz="2799">
                <a:solidFill>
                  <a:srgbClr val="0D7377"/>
                </a:solidFill>
                <a:latin typeface="Open Sans"/>
              </a:rPr>
              <a:t>In Telangana,</a:t>
            </a:r>
            <a:r>
              <a:rPr lang="en-US" sz="2799">
                <a:solidFill>
                  <a:srgbClr val="0D7377"/>
                </a:solidFill>
                <a:latin typeface="Open Sans Bold"/>
              </a:rPr>
              <a:t> Rangareddy </a:t>
            </a:r>
            <a:r>
              <a:rPr lang="en-US" sz="2799">
                <a:solidFill>
                  <a:srgbClr val="0D7377"/>
                </a:solidFill>
                <a:latin typeface="Open Sans"/>
              </a:rPr>
              <a:t>generates the highest revenue through document registration with 37%. </a:t>
            </a:r>
          </a:p>
          <a:p>
            <a:pPr marL="604518" indent="-302259" lvl="1">
              <a:lnSpc>
                <a:spcPts val="4199"/>
              </a:lnSpc>
              <a:buFont typeface="Arial"/>
              <a:buChar char="•"/>
            </a:pPr>
            <a:r>
              <a:rPr lang="en-US" sz="2799">
                <a:solidFill>
                  <a:srgbClr val="0D7377"/>
                </a:solidFill>
                <a:latin typeface="Open Sans Bold"/>
              </a:rPr>
              <a:t>Medchal_Malkajgiri(22%)</a:t>
            </a:r>
            <a:r>
              <a:rPr lang="en-US" sz="2799">
                <a:solidFill>
                  <a:srgbClr val="0D7377"/>
                </a:solidFill>
                <a:latin typeface="Open Sans"/>
              </a:rPr>
              <a:t>, </a:t>
            </a:r>
            <a:r>
              <a:rPr lang="en-US" sz="2799">
                <a:solidFill>
                  <a:srgbClr val="0D7377"/>
                </a:solidFill>
                <a:latin typeface="Open Sans Bold"/>
              </a:rPr>
              <a:t>Hyderabad(13%)</a:t>
            </a:r>
            <a:r>
              <a:rPr lang="en-US" sz="2799">
                <a:solidFill>
                  <a:srgbClr val="0D7377"/>
                </a:solidFill>
                <a:latin typeface="Open Sans"/>
              </a:rPr>
              <a:t> and </a:t>
            </a:r>
            <a:r>
              <a:rPr lang="en-US" sz="2799">
                <a:solidFill>
                  <a:srgbClr val="0D7377"/>
                </a:solidFill>
                <a:latin typeface="Open Sans Bold"/>
              </a:rPr>
              <a:t>Sangareddy(7.5%)</a:t>
            </a:r>
            <a:r>
              <a:rPr lang="en-US" sz="2799">
                <a:solidFill>
                  <a:srgbClr val="0D7377"/>
                </a:solidFill>
                <a:latin typeface="Open Sans"/>
              </a:rPr>
              <a:t> come next.</a:t>
            </a:r>
          </a:p>
          <a:p>
            <a:pPr marL="604518" indent="-302259" lvl="1">
              <a:lnSpc>
                <a:spcPts val="4199"/>
              </a:lnSpc>
              <a:buFont typeface="Arial"/>
              <a:buChar char="•"/>
            </a:pPr>
            <a:r>
              <a:rPr lang="en-US" sz="2799">
                <a:solidFill>
                  <a:srgbClr val="0D7377"/>
                </a:solidFill>
                <a:latin typeface="Open Sans Bold"/>
              </a:rPr>
              <a:t>Jayashankar Bhupalpally </a:t>
            </a:r>
            <a:r>
              <a:rPr lang="en-US" sz="2799">
                <a:solidFill>
                  <a:srgbClr val="0D7377"/>
                </a:solidFill>
                <a:latin typeface="Open Sans"/>
              </a:rPr>
              <a:t>receives no revenue from document registration.</a:t>
            </a:r>
          </a:p>
        </p:txBody>
      </p:sp>
      <p:sp>
        <p:nvSpPr>
          <p:cNvPr name="TextBox 9" id="9"/>
          <p:cNvSpPr txBox="true"/>
          <p:nvPr/>
        </p:nvSpPr>
        <p:spPr>
          <a:xfrm rot="0">
            <a:off x="522267" y="6105456"/>
            <a:ext cx="10032988" cy="3636645"/>
          </a:xfrm>
          <a:prstGeom prst="rect">
            <a:avLst/>
          </a:prstGeom>
        </p:spPr>
        <p:txBody>
          <a:bodyPr anchor="t" rtlCol="false" tIns="0" lIns="0" bIns="0" rIns="0">
            <a:spAutoFit/>
          </a:bodyPr>
          <a:lstStyle/>
          <a:p>
            <a:pPr marL="604519" indent="-302260" lvl="1">
              <a:lnSpc>
                <a:spcPts val="4199"/>
              </a:lnSpc>
              <a:buFont typeface="Arial"/>
              <a:buChar char="•"/>
            </a:pPr>
            <a:r>
              <a:rPr lang="en-US" sz="2799">
                <a:solidFill>
                  <a:srgbClr val="0D7377"/>
                </a:solidFill>
                <a:latin typeface="Open Sans Bold"/>
              </a:rPr>
              <a:t>Mulugu</a:t>
            </a:r>
            <a:r>
              <a:rPr lang="en-US" sz="2799">
                <a:solidFill>
                  <a:srgbClr val="0D7377"/>
                </a:solidFill>
                <a:latin typeface="Open Sans"/>
              </a:rPr>
              <a:t> di</a:t>
            </a:r>
            <a:r>
              <a:rPr lang="en-US" sz="2799">
                <a:solidFill>
                  <a:srgbClr val="0D7377"/>
                </a:solidFill>
                <a:latin typeface="Open Sans"/>
              </a:rPr>
              <a:t>strict reports a phenomenal </a:t>
            </a:r>
            <a:r>
              <a:rPr lang="en-US" sz="2799">
                <a:solidFill>
                  <a:srgbClr val="0D7377"/>
                </a:solidFill>
                <a:latin typeface="Open Sans Bold"/>
              </a:rPr>
              <a:t>171%</a:t>
            </a:r>
            <a:r>
              <a:rPr lang="en-US" sz="2799">
                <a:solidFill>
                  <a:srgbClr val="0D7377"/>
                </a:solidFill>
                <a:latin typeface="Open Sans"/>
              </a:rPr>
              <a:t> increase in revenu</a:t>
            </a:r>
            <a:r>
              <a:rPr lang="en-US" sz="2799">
                <a:solidFill>
                  <a:srgbClr val="0D7377"/>
                </a:solidFill>
                <a:latin typeface="Open Sans"/>
              </a:rPr>
              <a:t>e from document registration. </a:t>
            </a:r>
          </a:p>
          <a:p>
            <a:pPr marL="604519" indent="-302260" lvl="1">
              <a:lnSpc>
                <a:spcPts val="4199"/>
              </a:lnSpc>
              <a:buFont typeface="Arial"/>
              <a:buChar char="•"/>
            </a:pPr>
            <a:r>
              <a:rPr lang="en-US" sz="2799">
                <a:solidFill>
                  <a:srgbClr val="0D7377"/>
                </a:solidFill>
                <a:latin typeface="Open Sans Bold"/>
              </a:rPr>
              <a:t>Adilabad</a:t>
            </a:r>
            <a:r>
              <a:rPr lang="en-US" sz="2799">
                <a:solidFill>
                  <a:srgbClr val="0D7377"/>
                </a:solidFill>
                <a:latin typeface="Open Sans"/>
              </a:rPr>
              <a:t> and </a:t>
            </a:r>
            <a:r>
              <a:rPr lang="en-US" sz="2799">
                <a:solidFill>
                  <a:srgbClr val="0D7377"/>
                </a:solidFill>
                <a:latin typeface="Open Sans Bold"/>
              </a:rPr>
              <a:t>Karimnagar</a:t>
            </a:r>
            <a:r>
              <a:rPr lang="en-US" sz="2799">
                <a:solidFill>
                  <a:srgbClr val="0D7377"/>
                </a:solidFill>
                <a:latin typeface="Open Sans"/>
              </a:rPr>
              <a:t> came next, both with </a:t>
            </a:r>
            <a:r>
              <a:rPr lang="en-US" sz="2799">
                <a:solidFill>
                  <a:srgbClr val="0D7377"/>
                </a:solidFill>
                <a:latin typeface="Open Sans Bold"/>
              </a:rPr>
              <a:t>123%</a:t>
            </a:r>
            <a:r>
              <a:rPr lang="en-US" sz="2799">
                <a:solidFill>
                  <a:srgbClr val="0D7377"/>
                </a:solidFill>
                <a:latin typeface="Open Sans"/>
              </a:rPr>
              <a:t> and </a:t>
            </a:r>
            <a:r>
              <a:rPr lang="en-US" sz="2799">
                <a:solidFill>
                  <a:srgbClr val="0D7377"/>
                </a:solidFill>
                <a:latin typeface="Open Sans Bold"/>
              </a:rPr>
              <a:t>93% </a:t>
            </a:r>
            <a:r>
              <a:rPr lang="en-US" sz="2799">
                <a:solidFill>
                  <a:srgbClr val="0D7377"/>
                </a:solidFill>
                <a:latin typeface="Open Sans"/>
              </a:rPr>
              <a:t>growth, respectively.</a:t>
            </a:r>
          </a:p>
          <a:p>
            <a:pPr marL="604519" indent="-302260" lvl="1">
              <a:lnSpc>
                <a:spcPts val="4199"/>
              </a:lnSpc>
              <a:buFont typeface="Arial"/>
              <a:buChar char="•"/>
            </a:pPr>
            <a:r>
              <a:rPr lang="en-US" sz="2799">
                <a:solidFill>
                  <a:srgbClr val="0D7377"/>
                </a:solidFill>
                <a:latin typeface="Open Sans"/>
              </a:rPr>
              <a:t>The revenue growth for </a:t>
            </a:r>
            <a:r>
              <a:rPr lang="en-US" sz="2799">
                <a:solidFill>
                  <a:srgbClr val="0D7377"/>
                </a:solidFill>
                <a:latin typeface="Open Sans Bold"/>
              </a:rPr>
              <a:t>Mancherial</a:t>
            </a:r>
            <a:r>
              <a:rPr lang="en-US" sz="2799">
                <a:solidFill>
                  <a:srgbClr val="0D7377"/>
                </a:solidFill>
                <a:latin typeface="Open Sans"/>
              </a:rPr>
              <a:t> and </a:t>
            </a:r>
            <a:r>
              <a:rPr lang="en-US" sz="2799">
                <a:solidFill>
                  <a:srgbClr val="0D7377"/>
                </a:solidFill>
                <a:latin typeface="Open Sans Bold"/>
              </a:rPr>
              <a:t>Medchal Malkajgiri</a:t>
            </a:r>
            <a:r>
              <a:rPr lang="en-US" sz="2799">
                <a:solidFill>
                  <a:srgbClr val="0D7377"/>
                </a:solidFill>
                <a:latin typeface="Open Sans"/>
              </a:rPr>
              <a:t> is over </a:t>
            </a:r>
            <a:r>
              <a:rPr lang="en-US" sz="2799">
                <a:solidFill>
                  <a:srgbClr val="0D7377"/>
                </a:solidFill>
                <a:latin typeface="Open Sans Bold"/>
              </a:rPr>
              <a:t>92%.</a:t>
            </a:r>
          </a:p>
          <a:p>
            <a:pPr algn="l" marL="0" indent="0" lvl="0">
              <a:lnSpc>
                <a:spcPts val="419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6408" y="1720742"/>
            <a:ext cx="8340215" cy="5985965"/>
          </a:xfrm>
          <a:custGeom>
            <a:avLst/>
            <a:gdLst/>
            <a:ahLst/>
            <a:cxnLst/>
            <a:rect r="r" b="b" t="t" l="l"/>
            <a:pathLst>
              <a:path h="5985965" w="8340215">
                <a:moveTo>
                  <a:pt x="0" y="0"/>
                </a:moveTo>
                <a:lnTo>
                  <a:pt x="8340215" y="0"/>
                </a:lnTo>
                <a:lnTo>
                  <a:pt x="8340215" y="5985964"/>
                </a:lnTo>
                <a:lnTo>
                  <a:pt x="0" y="5985964"/>
                </a:lnTo>
                <a:lnTo>
                  <a:pt x="0" y="0"/>
                </a:lnTo>
                <a:close/>
              </a:path>
            </a:pathLst>
          </a:custGeom>
          <a:blipFill>
            <a:blip r:embed="rId2"/>
            <a:stretch>
              <a:fillRect l="0" t="-552" r="0" b="-552"/>
            </a:stretch>
          </a:blipFill>
        </p:spPr>
      </p:sp>
      <p:sp>
        <p:nvSpPr>
          <p:cNvPr name="Freeform 3" id="3"/>
          <p:cNvSpPr/>
          <p:nvPr/>
        </p:nvSpPr>
        <p:spPr>
          <a:xfrm flipH="false" flipV="false" rot="0">
            <a:off x="3810413" y="2360192"/>
            <a:ext cx="4760869" cy="2783308"/>
          </a:xfrm>
          <a:custGeom>
            <a:avLst/>
            <a:gdLst/>
            <a:ahLst/>
            <a:cxnLst/>
            <a:rect r="r" b="b" t="t" l="l"/>
            <a:pathLst>
              <a:path h="2783308" w="4760869">
                <a:moveTo>
                  <a:pt x="0" y="0"/>
                </a:moveTo>
                <a:lnTo>
                  <a:pt x="4760869" y="0"/>
                </a:lnTo>
                <a:lnTo>
                  <a:pt x="4760869" y="2783308"/>
                </a:lnTo>
                <a:lnTo>
                  <a:pt x="0" y="2783308"/>
                </a:lnTo>
                <a:lnTo>
                  <a:pt x="0" y="0"/>
                </a:lnTo>
                <a:close/>
              </a:path>
            </a:pathLst>
          </a:custGeom>
          <a:blipFill>
            <a:blip r:embed="rId3"/>
            <a:stretch>
              <a:fillRect l="0" t="-1738" r="0" b="0"/>
            </a:stretch>
          </a:blipFill>
        </p:spPr>
      </p:sp>
      <p:sp>
        <p:nvSpPr>
          <p:cNvPr name="TextBox 4" id="4"/>
          <p:cNvSpPr txBox="true"/>
          <p:nvPr/>
        </p:nvSpPr>
        <p:spPr>
          <a:xfrm rot="0">
            <a:off x="522267" y="333375"/>
            <a:ext cx="16737033" cy="1171575"/>
          </a:xfrm>
          <a:prstGeom prst="rect">
            <a:avLst/>
          </a:prstGeom>
        </p:spPr>
        <p:txBody>
          <a:bodyPr anchor="t" rtlCol="false" tIns="0" lIns="0" bIns="0" rIns="0">
            <a:spAutoFit/>
          </a:bodyPr>
          <a:lstStyle/>
          <a:p>
            <a:pPr algn="ctr" marL="0" indent="0" lvl="0">
              <a:lnSpc>
                <a:spcPts val="3119"/>
              </a:lnSpc>
              <a:spcBef>
                <a:spcPct val="0"/>
              </a:spcBef>
            </a:pPr>
            <a:r>
              <a:rPr lang="en-US" sz="2599">
                <a:solidFill>
                  <a:srgbClr val="074244"/>
                </a:solidFill>
                <a:latin typeface="League Spartan"/>
              </a:rPr>
              <a:t>How does the revenue generated from document registration compare to the revenue generated from e-stamp challans across districts? List down the top 5 districts where e-stamps revenue contributes significantly more to the revenue than the documents in FY 2022?</a:t>
            </a:r>
          </a:p>
        </p:txBody>
      </p:sp>
      <p:sp>
        <p:nvSpPr>
          <p:cNvPr name="TextBox 5" id="5"/>
          <p:cNvSpPr txBox="true"/>
          <p:nvPr/>
        </p:nvSpPr>
        <p:spPr>
          <a:xfrm rot="0">
            <a:off x="8890783" y="2240915"/>
            <a:ext cx="8912427" cy="7017385"/>
          </a:xfrm>
          <a:prstGeom prst="rect">
            <a:avLst/>
          </a:prstGeom>
        </p:spPr>
        <p:txBody>
          <a:bodyPr anchor="t" rtlCol="false" tIns="0" lIns="0" bIns="0" rIns="0">
            <a:spAutoFit/>
          </a:bodyPr>
          <a:lstStyle/>
          <a:p>
            <a:pPr marL="604523" indent="-302261" lvl="1">
              <a:lnSpc>
                <a:spcPts val="3920"/>
              </a:lnSpc>
              <a:buFont typeface="Arial"/>
              <a:buChar char="•"/>
            </a:pPr>
            <a:r>
              <a:rPr lang="en-US" sz="2800">
                <a:solidFill>
                  <a:srgbClr val="0D7377"/>
                </a:solidFill>
                <a:latin typeface="Canva Sans"/>
              </a:rPr>
              <a:t>We can fin</a:t>
            </a:r>
            <a:r>
              <a:rPr lang="en-US" sz="2800">
                <a:solidFill>
                  <a:srgbClr val="0D7377"/>
                </a:solidFill>
                <a:latin typeface="Canva Sans"/>
              </a:rPr>
              <a:t>d that the revenue generated from document registration is more than the revenue generated from e-stamp challans for every district. </a:t>
            </a:r>
          </a:p>
          <a:p>
            <a:pPr marL="604523" indent="-302261" lvl="1">
              <a:lnSpc>
                <a:spcPts val="3920"/>
              </a:lnSpc>
              <a:buFont typeface="Arial"/>
              <a:buChar char="•"/>
            </a:pPr>
            <a:r>
              <a:rPr lang="en-US" sz="2800">
                <a:solidFill>
                  <a:srgbClr val="0D7377"/>
                </a:solidFill>
                <a:latin typeface="Canva Sans"/>
              </a:rPr>
              <a:t>In 2019, there is no revenue generated from EStamp challans. </a:t>
            </a:r>
          </a:p>
          <a:p>
            <a:pPr marL="604523" indent="-302261" lvl="1">
              <a:lnSpc>
                <a:spcPts val="3920"/>
              </a:lnSpc>
              <a:buFont typeface="Arial"/>
              <a:buChar char="•"/>
            </a:pPr>
            <a:r>
              <a:rPr lang="en-US" sz="2800">
                <a:solidFill>
                  <a:srgbClr val="0D7377"/>
                </a:solidFill>
                <a:latin typeface="Canva Sans"/>
              </a:rPr>
              <a:t>The income generated by EStamp challans rises in 2020, whereas the revenue generated by document registration falls.</a:t>
            </a:r>
          </a:p>
          <a:p>
            <a:pPr marL="604523" indent="-302261" lvl="1">
              <a:lnSpc>
                <a:spcPts val="3920"/>
              </a:lnSpc>
              <a:buFont typeface="Arial"/>
              <a:buChar char="•"/>
            </a:pPr>
            <a:r>
              <a:rPr lang="en-US" sz="2800">
                <a:solidFill>
                  <a:srgbClr val="0D7377"/>
                </a:solidFill>
                <a:latin typeface="Canva Sans"/>
              </a:rPr>
              <a:t>The revenue from EStamp challans as well as Document registration both rise in 2021 and 2022.In addition to document registration, the EStamp Challan generates additional money.</a:t>
            </a:r>
          </a:p>
          <a:p>
            <a:pPr algn="ctr">
              <a:lnSpc>
                <a:spcPts val="4759"/>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8975" y="9447772"/>
            <a:ext cx="4393457" cy="839228"/>
            <a:chOff x="0" y="0"/>
            <a:chExt cx="1157124" cy="221031"/>
          </a:xfrm>
        </p:grpSpPr>
        <p:sp>
          <p:nvSpPr>
            <p:cNvPr name="Freeform 3" id="3"/>
            <p:cNvSpPr/>
            <p:nvPr/>
          </p:nvSpPr>
          <p:spPr>
            <a:xfrm flipH="false" flipV="false" rot="0">
              <a:off x="0" y="0"/>
              <a:ext cx="1157125" cy="221031"/>
            </a:xfrm>
            <a:custGeom>
              <a:avLst/>
              <a:gdLst/>
              <a:ahLst/>
              <a:cxnLst/>
              <a:rect r="r" b="b" t="t" l="l"/>
              <a:pathLst>
                <a:path h="221031" w="1157125">
                  <a:moveTo>
                    <a:pt x="203200" y="0"/>
                  </a:moveTo>
                  <a:lnTo>
                    <a:pt x="1157125" y="0"/>
                  </a:lnTo>
                  <a:lnTo>
                    <a:pt x="953925" y="221031"/>
                  </a:lnTo>
                  <a:lnTo>
                    <a:pt x="0" y="221031"/>
                  </a:lnTo>
                  <a:lnTo>
                    <a:pt x="203200" y="0"/>
                  </a:lnTo>
                  <a:close/>
                </a:path>
              </a:pathLst>
            </a:custGeom>
            <a:solidFill>
              <a:srgbClr val="0D7377"/>
            </a:solidFill>
          </p:spPr>
        </p:sp>
        <p:sp>
          <p:nvSpPr>
            <p:cNvPr name="TextBox 4" id="4"/>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2478202" y="9258300"/>
            <a:ext cx="2664422" cy="1218172"/>
            <a:chOff x="0" y="0"/>
            <a:chExt cx="483446" cy="221031"/>
          </a:xfrm>
        </p:grpSpPr>
        <p:sp>
          <p:nvSpPr>
            <p:cNvPr name="Freeform 6" id="6"/>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969393"/>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4088612" y="9258300"/>
            <a:ext cx="2664422" cy="1218172"/>
            <a:chOff x="0" y="0"/>
            <a:chExt cx="483446" cy="221031"/>
          </a:xfrm>
        </p:grpSpPr>
        <p:sp>
          <p:nvSpPr>
            <p:cNvPr name="Freeform 9" id="9"/>
            <p:cNvSpPr/>
            <p:nvPr/>
          </p:nvSpPr>
          <p:spPr>
            <a:xfrm flipH="false" flipV="false" rot="0">
              <a:off x="0" y="0"/>
              <a:ext cx="483446" cy="221031"/>
            </a:xfrm>
            <a:custGeom>
              <a:avLst/>
              <a:gdLst/>
              <a:ahLst/>
              <a:cxnLst/>
              <a:rect r="r" b="b" t="t" l="l"/>
              <a:pathLst>
                <a:path h="221031" w="483446">
                  <a:moveTo>
                    <a:pt x="203200" y="0"/>
                  </a:moveTo>
                  <a:lnTo>
                    <a:pt x="483446" y="0"/>
                  </a:lnTo>
                  <a:lnTo>
                    <a:pt x="280246" y="221031"/>
                  </a:lnTo>
                  <a:lnTo>
                    <a:pt x="0" y="221031"/>
                  </a:lnTo>
                  <a:lnTo>
                    <a:pt x="203200" y="0"/>
                  </a:lnTo>
                  <a:close/>
                </a:path>
              </a:pathLst>
            </a:custGeom>
            <a:solidFill>
              <a:srgbClr val="0D7377"/>
            </a:solidFill>
          </p:spPr>
        </p:sp>
        <p:sp>
          <p:nvSpPr>
            <p:cNvPr name="TextBox 10" id="10"/>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1102975" y="2962439"/>
            <a:ext cx="7541510" cy="4362121"/>
          </a:xfrm>
          <a:custGeom>
            <a:avLst/>
            <a:gdLst/>
            <a:ahLst/>
            <a:cxnLst/>
            <a:rect r="r" b="b" t="t" l="l"/>
            <a:pathLst>
              <a:path h="4362121" w="7541510">
                <a:moveTo>
                  <a:pt x="0" y="0"/>
                </a:moveTo>
                <a:lnTo>
                  <a:pt x="7541510" y="0"/>
                </a:lnTo>
                <a:lnTo>
                  <a:pt x="7541510" y="4362122"/>
                </a:lnTo>
                <a:lnTo>
                  <a:pt x="0" y="4362122"/>
                </a:lnTo>
                <a:lnTo>
                  <a:pt x="0" y="0"/>
                </a:lnTo>
                <a:close/>
              </a:path>
            </a:pathLst>
          </a:custGeom>
          <a:blipFill>
            <a:blip r:embed="rId2"/>
            <a:stretch>
              <a:fillRect l="0" t="0" r="0" b="0"/>
            </a:stretch>
          </a:blipFill>
        </p:spPr>
      </p:sp>
      <p:sp>
        <p:nvSpPr>
          <p:cNvPr name="TextBox 12" id="12"/>
          <p:cNvSpPr txBox="true"/>
          <p:nvPr/>
        </p:nvSpPr>
        <p:spPr>
          <a:xfrm rot="0">
            <a:off x="522267" y="333375"/>
            <a:ext cx="16737033" cy="1171575"/>
          </a:xfrm>
          <a:prstGeom prst="rect">
            <a:avLst/>
          </a:prstGeom>
        </p:spPr>
        <p:txBody>
          <a:bodyPr anchor="t" rtlCol="false" tIns="0" lIns="0" bIns="0" rIns="0">
            <a:spAutoFit/>
          </a:bodyPr>
          <a:lstStyle/>
          <a:p>
            <a:pPr algn="ctr" marL="0" indent="0" lvl="0">
              <a:lnSpc>
                <a:spcPts val="3119"/>
              </a:lnSpc>
              <a:spcBef>
                <a:spcPct val="0"/>
              </a:spcBef>
            </a:pPr>
            <a:r>
              <a:rPr lang="en-US" sz="2599">
                <a:solidFill>
                  <a:srgbClr val="074244"/>
                </a:solidFill>
                <a:latin typeface="League Spartan"/>
              </a:rPr>
              <a:t>How does the revenue generated from document registration compare to the revenue generated from e-stamp challans across districts? List down the top 5 districts where e-stamps revenue contributes significantly more to the revenue than the documents in FY 2022?</a:t>
            </a:r>
          </a:p>
        </p:txBody>
      </p:sp>
      <p:sp>
        <p:nvSpPr>
          <p:cNvPr name="TextBox 13" id="13"/>
          <p:cNvSpPr txBox="true"/>
          <p:nvPr/>
        </p:nvSpPr>
        <p:spPr>
          <a:xfrm rot="0">
            <a:off x="522267" y="1684262"/>
            <a:ext cx="10919054" cy="7306310"/>
          </a:xfrm>
          <a:prstGeom prst="rect">
            <a:avLst/>
          </a:prstGeom>
        </p:spPr>
        <p:txBody>
          <a:bodyPr anchor="t" rtlCol="false" tIns="0" lIns="0" bIns="0" rIns="0">
            <a:spAutoFit/>
          </a:bodyPr>
          <a:lstStyle/>
          <a:p>
            <a:pPr marL="561342" indent="-280671" lvl="1">
              <a:lnSpc>
                <a:spcPts val="3640"/>
              </a:lnSpc>
              <a:buFont typeface="Arial"/>
              <a:buChar char="•"/>
            </a:pPr>
            <a:r>
              <a:rPr lang="en-US" sz="2600">
                <a:solidFill>
                  <a:srgbClr val="0D7377"/>
                </a:solidFill>
                <a:latin typeface="Canva Sans Bold"/>
              </a:rPr>
              <a:t>Rangare</a:t>
            </a:r>
            <a:r>
              <a:rPr lang="en-US" sz="2600">
                <a:solidFill>
                  <a:srgbClr val="0D7377"/>
                </a:solidFill>
                <a:latin typeface="Canva Sans Bold"/>
              </a:rPr>
              <a:t>ddy</a:t>
            </a:r>
            <a:r>
              <a:rPr lang="en-US" sz="2600">
                <a:solidFill>
                  <a:srgbClr val="0D7377"/>
                </a:solidFill>
                <a:latin typeface="Canva Sans"/>
              </a:rPr>
              <a:t>: The revenue generated from the EStamp challan is 38349357618 and the document registration revenue is 37697750946. So the difference is 651606672 which is the highest difference among all the districts.</a:t>
            </a:r>
          </a:p>
          <a:p>
            <a:pPr marL="561342" indent="-280671" lvl="1">
              <a:lnSpc>
                <a:spcPts val="3640"/>
              </a:lnSpc>
              <a:buFont typeface="Arial"/>
              <a:buChar char="•"/>
            </a:pPr>
            <a:r>
              <a:rPr lang="en-US" sz="2600">
                <a:solidFill>
                  <a:srgbClr val="0D7377"/>
                </a:solidFill>
                <a:latin typeface="Canva Sans Bold"/>
              </a:rPr>
              <a:t>Hyderabad</a:t>
            </a:r>
            <a:r>
              <a:rPr lang="en-US" sz="2600">
                <a:solidFill>
                  <a:srgbClr val="0D7377"/>
                </a:solidFill>
                <a:latin typeface="Canva Sans"/>
              </a:rPr>
              <a:t>: The revenue generated from the EStamp challan is 14374315032 and the document registration revenue is14266012441. So the difference is 108302591.</a:t>
            </a:r>
          </a:p>
          <a:p>
            <a:pPr marL="561342" indent="-280671" lvl="1">
              <a:lnSpc>
                <a:spcPts val="3640"/>
              </a:lnSpc>
              <a:buFont typeface="Arial"/>
              <a:buChar char="•"/>
            </a:pPr>
            <a:r>
              <a:rPr lang="en-US" sz="2600">
                <a:solidFill>
                  <a:srgbClr val="0D7377"/>
                </a:solidFill>
                <a:latin typeface="Canva Sans Bold"/>
              </a:rPr>
              <a:t>Khammam</a:t>
            </a:r>
            <a:r>
              <a:rPr lang="en-US" sz="2600">
                <a:solidFill>
                  <a:srgbClr val="0D7377"/>
                </a:solidFill>
                <a:latin typeface="Canva Sans"/>
              </a:rPr>
              <a:t>: The revenue generated from the EStamp challan is 2002220314and the document registration revenue is 1971647539. So the difference is 30572775.</a:t>
            </a:r>
          </a:p>
          <a:p>
            <a:pPr marL="561342" indent="-280671" lvl="1">
              <a:lnSpc>
                <a:spcPts val="3640"/>
              </a:lnSpc>
              <a:buFont typeface="Arial"/>
              <a:buChar char="•"/>
            </a:pPr>
            <a:r>
              <a:rPr lang="en-US" sz="2600">
                <a:solidFill>
                  <a:srgbClr val="0D7377"/>
                </a:solidFill>
                <a:latin typeface="Canva Sans Bold"/>
              </a:rPr>
              <a:t>Hanumakonda</a:t>
            </a:r>
            <a:r>
              <a:rPr lang="en-US" sz="2600">
                <a:solidFill>
                  <a:srgbClr val="0D7377"/>
                </a:solidFill>
                <a:latin typeface="Canva Sans"/>
              </a:rPr>
              <a:t>: The revenue generated from the EStamp challan is 2846856844 and the document registration revenue is 2817238587. So the difference is 29618257.</a:t>
            </a:r>
          </a:p>
          <a:p>
            <a:pPr marL="561342" indent="-280671" lvl="1">
              <a:lnSpc>
                <a:spcPts val="3640"/>
              </a:lnSpc>
              <a:buFont typeface="Arial"/>
              <a:buChar char="•"/>
            </a:pPr>
            <a:r>
              <a:rPr lang="en-US" sz="2600">
                <a:solidFill>
                  <a:srgbClr val="0D7377"/>
                </a:solidFill>
                <a:latin typeface="Canva Sans Bold"/>
              </a:rPr>
              <a:t>Yadadri Bhuvanagiri</a:t>
            </a:r>
            <a:r>
              <a:rPr lang="en-US" sz="2600">
                <a:solidFill>
                  <a:srgbClr val="0D7377"/>
                </a:solidFill>
                <a:latin typeface="Canva Sans"/>
              </a:rPr>
              <a:t>: The revenue generated from the EStamp challan is 2185270667 and the document registration revenue is 2167480603. So the difference is 17790064.</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DAFutzuMZAc</dc:identifier>
  <dcterms:modified xsi:type="dcterms:W3CDTF">2011-08-01T06:04:30Z</dcterms:modified>
  <cp:revision>1</cp:revision>
  <dc:title>Telangana Growth Analysis</dc:title>
</cp:coreProperties>
</file>

<file path=docProps/thumbnail.jpeg>
</file>